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6" r:id="rId7"/>
    <p:sldId id="261" r:id="rId8"/>
    <p:sldId id="267" r:id="rId9"/>
    <p:sldId id="262" r:id="rId10"/>
    <p:sldId id="263" r:id="rId11"/>
    <p:sldId id="264" r:id="rId12"/>
    <p:sldId id="265" r:id="rId13"/>
    <p:sldId id="270" r:id="rId14"/>
    <p:sldId id="268" r:id="rId15"/>
    <p:sldId id="269"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88" autoAdjust="0"/>
  </p:normalViewPr>
  <p:slideViewPr>
    <p:cSldViewPr snapToGrid="0" snapToObjects="1">
      <p:cViewPr varScale="1">
        <p:scale>
          <a:sx n="70" d="100"/>
          <a:sy n="70" d="100"/>
        </p:scale>
        <p:origin x="4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194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2561153"/>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Times New Roman" panose="02020603050405020304" pitchFamily="18" charset="0"/>
                <a:ea typeface="Spline Sans Bold" pitchFamily="34" charset="-122"/>
                <a:cs typeface="Times New Roman" panose="02020603050405020304" pitchFamily="18" charset="0"/>
              </a:rPr>
              <a:t>Lend-Sight: Interactive Bank Loan Analytics Dashboard</a:t>
            </a:r>
            <a:endParaRPr lang="en-US" sz="3850" dirty="0">
              <a:latin typeface="Times New Roman" panose="02020603050405020304" pitchFamily="18" charset="0"/>
              <a:cs typeface="Times New Roman" panose="02020603050405020304" pitchFamily="18" charset="0"/>
            </a:endParaRPr>
          </a:p>
        </p:txBody>
      </p:sp>
      <p:sp>
        <p:nvSpPr>
          <p:cNvPr id="4" name="Text 1"/>
          <p:cNvSpPr/>
          <p:nvPr/>
        </p:nvSpPr>
        <p:spPr>
          <a:xfrm>
            <a:off x="6367462" y="4115514"/>
            <a:ext cx="7381875" cy="352425"/>
          </a:xfrm>
          <a:prstGeom prst="rect">
            <a:avLst/>
          </a:prstGeom>
          <a:noFill/>
          <a:ln/>
        </p:spPr>
        <p:txBody>
          <a:bodyPr wrap="non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Capstone Project 1 using Power BI</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6367462" y="4715708"/>
            <a:ext cx="7381875" cy="352425"/>
          </a:xfrm>
          <a:prstGeom prst="rect">
            <a:avLst/>
          </a:prstGeom>
          <a:noFill/>
          <a:ln/>
        </p:spPr>
        <p:txBody>
          <a:bodyPr wrap="none" lIns="0" tIns="0" rIns="0" bIns="0" rtlCol="0" anchor="t"/>
          <a:lstStyle/>
          <a:p>
            <a:pPr marL="0" indent="0" algn="l">
              <a:lnSpc>
                <a:spcPts val="2750"/>
              </a:lnSpc>
              <a:buNone/>
            </a:pPr>
            <a:r>
              <a:rPr lang="en-US" b="1" dirty="0">
                <a:solidFill>
                  <a:srgbClr val="E0E4E6"/>
                </a:solidFill>
                <a:latin typeface="Times New Roman" panose="02020603050405020304" pitchFamily="18" charset="0"/>
                <a:ea typeface="Barlow" pitchFamily="34" charset="-122"/>
                <a:cs typeface="Times New Roman" panose="02020603050405020304" pitchFamily="18" charset="0"/>
              </a:rPr>
              <a:t>Presented by:</a:t>
            </a:r>
            <a:r>
              <a:rPr lang="en-US" dirty="0">
                <a:solidFill>
                  <a:srgbClr val="E0E4E6"/>
                </a:solidFill>
                <a:latin typeface="Times New Roman" panose="02020603050405020304" pitchFamily="18" charset="0"/>
                <a:ea typeface="Barlow" pitchFamily="34" charset="-122"/>
                <a:cs typeface="Times New Roman" panose="02020603050405020304" pitchFamily="18" charset="0"/>
              </a:rPr>
              <a:t> </a:t>
            </a:r>
            <a:r>
              <a:rPr lang="en-US" b="1" dirty="0">
                <a:solidFill>
                  <a:srgbClr val="E0E4E6"/>
                </a:solidFill>
                <a:latin typeface="Times New Roman" panose="02020603050405020304" pitchFamily="18" charset="0"/>
                <a:ea typeface="Barlow" pitchFamily="34" charset="-122"/>
                <a:cs typeface="Times New Roman" panose="02020603050405020304" pitchFamily="18" charset="0"/>
              </a:rPr>
              <a:t>Vigneshwar Raipally</a:t>
            </a:r>
            <a:endParaRPr lang="en-US" b="1" dirty="0">
              <a:latin typeface="Times New Roman" panose="02020603050405020304" pitchFamily="18" charset="0"/>
              <a:cs typeface="Times New Roman" panose="02020603050405020304" pitchFamily="18" charset="0"/>
            </a:endParaRPr>
          </a:p>
        </p:txBody>
      </p:sp>
      <p:sp>
        <p:nvSpPr>
          <p:cNvPr id="6" name="Text 3"/>
          <p:cNvSpPr/>
          <p:nvPr/>
        </p:nvSpPr>
        <p:spPr>
          <a:xfrm>
            <a:off x="6367462" y="5315903"/>
            <a:ext cx="7381875" cy="352425"/>
          </a:xfrm>
          <a:prstGeom prst="rect">
            <a:avLst/>
          </a:prstGeom>
          <a:noFill/>
          <a:ln/>
        </p:spPr>
        <p:txBody>
          <a:bodyPr wrap="none" lIns="0" tIns="0" rIns="0" bIns="0" rtlCol="0" anchor="t"/>
          <a:lstStyle/>
          <a:p>
            <a:pPr marL="0" indent="0" algn="l">
              <a:lnSpc>
                <a:spcPts val="2750"/>
              </a:lnSpc>
              <a:buNone/>
            </a:pP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3BB41F8-8BFE-2866-FB97-64A4134EE34E}"/>
              </a:ext>
            </a:extLst>
          </p:cNvPr>
          <p:cNvPicPr>
            <a:picLocks noChangeAspect="1"/>
          </p:cNvPicPr>
          <p:nvPr/>
        </p:nvPicPr>
        <p:blipFill>
          <a:blip r:embed="rId4"/>
          <a:stretch>
            <a:fillRect/>
          </a:stretch>
        </p:blipFill>
        <p:spPr>
          <a:xfrm>
            <a:off x="110531" y="459157"/>
            <a:ext cx="2869899" cy="837080"/>
          </a:xfrm>
          <a:prstGeom prst="rect">
            <a:avLst/>
          </a:prstGeom>
        </p:spPr>
      </p:pic>
      <p:pic>
        <p:nvPicPr>
          <p:cNvPr id="10" name="Picture 9">
            <a:extLst>
              <a:ext uri="{FF2B5EF4-FFF2-40B4-BE49-F238E27FC236}">
                <a16:creationId xmlns:a16="http://schemas.microsoft.com/office/drawing/2014/main" id="{55BBB149-5C9E-5C8F-C994-01F386B0FBB5}"/>
              </a:ext>
            </a:extLst>
          </p:cNvPr>
          <p:cNvPicPr>
            <a:picLocks noChangeAspect="1"/>
          </p:cNvPicPr>
          <p:nvPr/>
        </p:nvPicPr>
        <p:blipFill>
          <a:blip r:embed="rId5"/>
          <a:stretch>
            <a:fillRect/>
          </a:stretch>
        </p:blipFill>
        <p:spPr>
          <a:xfrm>
            <a:off x="12303882" y="7710936"/>
            <a:ext cx="2217168" cy="438277"/>
          </a:xfrm>
          <a:prstGeom prst="rect">
            <a:avLst/>
          </a:prstGeom>
        </p:spPr>
      </p:pic>
      <p:pic>
        <p:nvPicPr>
          <p:cNvPr id="14" name="Picture 13">
            <a:extLst>
              <a:ext uri="{FF2B5EF4-FFF2-40B4-BE49-F238E27FC236}">
                <a16:creationId xmlns:a16="http://schemas.microsoft.com/office/drawing/2014/main" id="{8084390C-AFB9-B5B8-C23A-2F41A74AD1B7}"/>
              </a:ext>
            </a:extLst>
          </p:cNvPr>
          <p:cNvPicPr>
            <a:picLocks noChangeAspect="1"/>
          </p:cNvPicPr>
          <p:nvPr/>
        </p:nvPicPr>
        <p:blipFill>
          <a:blip r:embed="rId6"/>
          <a:stretch>
            <a:fillRect/>
          </a:stretch>
        </p:blipFill>
        <p:spPr>
          <a:xfrm>
            <a:off x="11589488" y="310935"/>
            <a:ext cx="2307731" cy="7523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1644" y="541652"/>
            <a:ext cx="4287322" cy="535900"/>
          </a:xfrm>
          <a:prstGeom prst="rect">
            <a:avLst/>
          </a:prstGeom>
          <a:noFill/>
          <a:ln/>
        </p:spPr>
        <p:txBody>
          <a:bodyPr wrap="none" lIns="0" tIns="0" rIns="0" bIns="0" rtlCol="0" anchor="t"/>
          <a:lstStyle/>
          <a:p>
            <a:pPr marL="0" indent="0" algn="l">
              <a:lnSpc>
                <a:spcPts val="42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Challenges Faced:</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71644" y="1463315"/>
            <a:ext cx="964644" cy="1386602"/>
          </a:xfrm>
          <a:prstGeom prst="rect">
            <a:avLst/>
          </a:prstGeom>
        </p:spPr>
      </p:pic>
      <p:sp>
        <p:nvSpPr>
          <p:cNvPr id="4" name="Text 1"/>
          <p:cNvSpPr/>
          <p:nvPr/>
        </p:nvSpPr>
        <p:spPr>
          <a:xfrm>
            <a:off x="1929170" y="1656196"/>
            <a:ext cx="2712720" cy="267891"/>
          </a:xfrm>
          <a:prstGeom prst="rect">
            <a:avLst/>
          </a:prstGeom>
          <a:noFill/>
          <a:ln/>
        </p:spPr>
        <p:txBody>
          <a:bodyPr wrap="none" lIns="0" tIns="0" rIns="0" bIns="0" rtlCol="0" anchor="t"/>
          <a:lstStyle/>
          <a:p>
            <a:pPr marL="0" indent="0" algn="l">
              <a:lnSpc>
                <a:spcPts val="21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Data Format Discrepancies</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1929170" y="2039815"/>
            <a:ext cx="11929586" cy="617220"/>
          </a:xfrm>
          <a:prstGeom prst="rect">
            <a:avLst/>
          </a:prstGeom>
          <a:noFill/>
          <a:ln/>
        </p:spPr>
        <p:txBody>
          <a:bodyPr wrap="square" lIns="0" tIns="0" rIns="0" bIns="0" rtlCol="0" anchor="t"/>
          <a:lstStyle/>
          <a:p>
            <a:pPr marL="0" indent="0" algn="l">
              <a:lnSpc>
                <a:spcPts val="24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Several date fields (e.g., issue_date, last_payment_date) were not in standard format and required conversion using SQL functions (STR_TO_DATE) before analysis.</a:t>
            </a:r>
            <a:endParaRPr lang="en-US"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71644" y="2849916"/>
            <a:ext cx="964644" cy="1386602"/>
          </a:xfrm>
          <a:prstGeom prst="rect">
            <a:avLst/>
          </a:prstGeom>
        </p:spPr>
      </p:pic>
      <p:sp>
        <p:nvSpPr>
          <p:cNvPr id="7" name="Text 3"/>
          <p:cNvSpPr/>
          <p:nvPr/>
        </p:nvSpPr>
        <p:spPr>
          <a:xfrm>
            <a:off x="1929170" y="3042798"/>
            <a:ext cx="2143601" cy="267891"/>
          </a:xfrm>
          <a:prstGeom prst="rect">
            <a:avLst/>
          </a:prstGeom>
          <a:noFill/>
          <a:ln/>
        </p:spPr>
        <p:txBody>
          <a:bodyPr wrap="none" lIns="0" tIns="0" rIns="0" bIns="0" rtlCol="0" anchor="t"/>
          <a:lstStyle/>
          <a:p>
            <a:pPr marL="0" indent="0" algn="l">
              <a:lnSpc>
                <a:spcPts val="21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Data Type Alignment</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1929170" y="3426417"/>
            <a:ext cx="11929586" cy="617220"/>
          </a:xfrm>
          <a:prstGeom prst="rect">
            <a:avLst/>
          </a:prstGeom>
          <a:noFill/>
          <a:ln/>
        </p:spPr>
        <p:txBody>
          <a:bodyPr wrap="square" lIns="0" tIns="0" rIns="0" bIns="0" rtlCol="0" anchor="t"/>
          <a:lstStyle/>
          <a:p>
            <a:pPr marL="0" indent="0" algn="l">
              <a:lnSpc>
                <a:spcPts val="24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After importing into MySQL, some columns had incompatible datatypes (e.g., strings instead of dates or floats), affecting initial queries and Power BI import.</a:t>
            </a:r>
            <a:endParaRPr lang="en-US"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771644" y="4236518"/>
            <a:ext cx="964644" cy="1157526"/>
          </a:xfrm>
          <a:prstGeom prst="rect">
            <a:avLst/>
          </a:prstGeom>
        </p:spPr>
      </p:pic>
      <p:sp>
        <p:nvSpPr>
          <p:cNvPr id="10" name="Text 5"/>
          <p:cNvSpPr/>
          <p:nvPr/>
        </p:nvSpPr>
        <p:spPr>
          <a:xfrm>
            <a:off x="1929170" y="4429400"/>
            <a:ext cx="2148126" cy="267891"/>
          </a:xfrm>
          <a:prstGeom prst="rect">
            <a:avLst/>
          </a:prstGeom>
          <a:noFill/>
          <a:ln/>
        </p:spPr>
        <p:txBody>
          <a:bodyPr wrap="none" lIns="0" tIns="0" rIns="0" bIns="0" rtlCol="0" anchor="t"/>
          <a:lstStyle/>
          <a:p>
            <a:pPr marL="0" indent="0" algn="l">
              <a:lnSpc>
                <a:spcPts val="21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Cross-Tool Validation</a:t>
            </a:r>
            <a:endParaRPr lang="en-US" dirty="0">
              <a:latin typeface="Times New Roman" panose="02020603050405020304" pitchFamily="18" charset="0"/>
              <a:cs typeface="Times New Roman" panose="02020603050405020304" pitchFamily="18" charset="0"/>
            </a:endParaRPr>
          </a:p>
        </p:txBody>
      </p:sp>
      <p:sp>
        <p:nvSpPr>
          <p:cNvPr id="11" name="Text 6"/>
          <p:cNvSpPr/>
          <p:nvPr/>
        </p:nvSpPr>
        <p:spPr>
          <a:xfrm>
            <a:off x="1929170" y="4813019"/>
            <a:ext cx="11929586" cy="308610"/>
          </a:xfrm>
          <a:prstGeom prst="rect">
            <a:avLst/>
          </a:prstGeom>
          <a:noFill/>
          <a:ln/>
        </p:spPr>
        <p:txBody>
          <a:bodyPr wrap="none" lIns="0" tIns="0" rIns="0" bIns="0" rtlCol="0" anchor="t"/>
          <a:lstStyle/>
          <a:p>
            <a:pPr marL="0" indent="0" algn="l">
              <a:lnSpc>
                <a:spcPts val="24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Ensuring consistency between SQL query results and Power BI measures was time-consuming but necessary for accuracy.</a:t>
            </a:r>
            <a:endParaRPr lang="en-US" dirty="0">
              <a:latin typeface="Times New Roman" panose="02020603050405020304" pitchFamily="18" charset="0"/>
              <a:cs typeface="Times New Roman" panose="02020603050405020304" pitchFamily="18" charset="0"/>
            </a:endParaRPr>
          </a:p>
        </p:txBody>
      </p:sp>
      <p:sp>
        <p:nvSpPr>
          <p:cNvPr id="13" name="Text 7"/>
          <p:cNvSpPr/>
          <p:nvPr/>
        </p:nvSpPr>
        <p:spPr>
          <a:xfrm>
            <a:off x="1929170" y="5586925"/>
            <a:ext cx="2395538" cy="267891"/>
          </a:xfrm>
          <a:prstGeom prst="rect">
            <a:avLst/>
          </a:prstGeom>
          <a:noFill/>
          <a:ln/>
        </p:spPr>
        <p:txBody>
          <a:bodyPr wrap="none" lIns="0" tIns="0" rIns="0" bIns="0" rtlCol="0" anchor="t"/>
          <a:lstStyle/>
          <a:p>
            <a:pPr marL="0" indent="0" algn="l">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4" name="Text 8"/>
          <p:cNvSpPr/>
          <p:nvPr/>
        </p:nvSpPr>
        <p:spPr>
          <a:xfrm>
            <a:off x="1929170" y="5970545"/>
            <a:ext cx="11929586" cy="308610"/>
          </a:xfrm>
          <a:prstGeom prst="rect">
            <a:avLst/>
          </a:prstGeom>
          <a:noFill/>
          <a:ln/>
        </p:spPr>
        <p:txBody>
          <a:bodyPr wrap="none" lIns="0" tIns="0" rIns="0" bIns="0" rtlCol="0" anchor="t"/>
          <a:lstStyle/>
          <a:p>
            <a:pPr marL="0" indent="0" algn="l">
              <a:lnSpc>
                <a:spcPts val="2400"/>
              </a:lnSpc>
              <a:buNone/>
            </a:pPr>
            <a:endParaRPr lang="en-US"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6"/>
          <a:stretch>
            <a:fillRect/>
          </a:stretch>
        </p:blipFill>
        <p:spPr>
          <a:xfrm>
            <a:off x="771644" y="5394044"/>
            <a:ext cx="964644" cy="1157526"/>
          </a:xfrm>
          <a:prstGeom prst="rect">
            <a:avLst/>
          </a:prstGeom>
        </p:spPr>
      </p:pic>
      <p:sp>
        <p:nvSpPr>
          <p:cNvPr id="16" name="Text 9"/>
          <p:cNvSpPr/>
          <p:nvPr/>
        </p:nvSpPr>
        <p:spPr>
          <a:xfrm>
            <a:off x="1929170" y="5470082"/>
            <a:ext cx="3045500" cy="267891"/>
          </a:xfrm>
          <a:prstGeom prst="rect">
            <a:avLst/>
          </a:prstGeom>
          <a:noFill/>
          <a:ln/>
        </p:spPr>
        <p:txBody>
          <a:bodyPr wrap="none" lIns="0" tIns="0" rIns="0" bIns="0" rtlCol="0" anchor="t"/>
          <a:lstStyle/>
          <a:p>
            <a:pPr marL="0" indent="0" algn="l">
              <a:lnSpc>
                <a:spcPts val="21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Unbalanced Class Distribution</a:t>
            </a:r>
            <a:endParaRPr lang="en-US" dirty="0">
              <a:latin typeface="Times New Roman" panose="02020603050405020304" pitchFamily="18" charset="0"/>
              <a:cs typeface="Times New Roman" panose="02020603050405020304" pitchFamily="18" charset="0"/>
            </a:endParaRPr>
          </a:p>
        </p:txBody>
      </p:sp>
      <p:sp>
        <p:nvSpPr>
          <p:cNvPr id="17" name="Text 10"/>
          <p:cNvSpPr/>
          <p:nvPr/>
        </p:nvSpPr>
        <p:spPr>
          <a:xfrm>
            <a:off x="1929170" y="5896064"/>
            <a:ext cx="11929586" cy="308610"/>
          </a:xfrm>
          <a:prstGeom prst="rect">
            <a:avLst/>
          </a:prstGeom>
          <a:noFill/>
          <a:ln/>
        </p:spPr>
        <p:txBody>
          <a:bodyPr wrap="none" lIns="0" tIns="0" rIns="0" bIns="0" rtlCol="0" anchor="t"/>
          <a:lstStyle/>
          <a:p>
            <a:pPr marL="0" indent="0" algn="l">
              <a:lnSpc>
                <a:spcPts val="24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Good loans heavily outweighed bad loans, which skewed certain visual insights unless properly normalized.</a:t>
            </a:r>
            <a:endParaRPr lang="en-US"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7277C0B-039F-B35A-D841-E5F8C1B1A877}"/>
              </a:ext>
            </a:extLst>
          </p:cNvPr>
          <p:cNvPicPr>
            <a:picLocks noChangeAspect="1"/>
          </p:cNvPicPr>
          <p:nvPr/>
        </p:nvPicPr>
        <p:blipFill>
          <a:blip r:embed="rId7"/>
          <a:stretch>
            <a:fillRect/>
          </a:stretch>
        </p:blipFill>
        <p:spPr>
          <a:xfrm>
            <a:off x="12886686" y="7717191"/>
            <a:ext cx="1638529" cy="432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329809"/>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Times New Roman" panose="02020603050405020304" pitchFamily="18" charset="0"/>
                <a:ea typeface="Spline Sans Bold" pitchFamily="34" charset="-122"/>
                <a:cs typeface="Times New Roman" panose="02020603050405020304" pitchFamily="18" charset="0"/>
              </a:rPr>
              <a:t>Key Insights &amp; Recommendations</a:t>
            </a:r>
            <a:endParaRPr lang="en-US" sz="3850" dirty="0">
              <a:latin typeface="Times New Roman" panose="02020603050405020304" pitchFamily="18" charset="0"/>
              <a:cs typeface="Times New Roman" panose="02020603050405020304" pitchFamily="18" charset="0"/>
            </a:endParaRPr>
          </a:p>
        </p:txBody>
      </p:sp>
      <p:sp>
        <p:nvSpPr>
          <p:cNvPr id="4" name="Shape 1"/>
          <p:cNvSpPr/>
          <p:nvPr/>
        </p:nvSpPr>
        <p:spPr>
          <a:xfrm>
            <a:off x="6367462" y="2884170"/>
            <a:ext cx="7381875" cy="838676"/>
          </a:xfrm>
          <a:prstGeom prst="roundRect">
            <a:avLst>
              <a:gd name="adj" fmla="val 39401"/>
            </a:avLst>
          </a:prstGeom>
          <a:solidFill>
            <a:srgbClr val="0A081B"/>
          </a:solidFill>
          <a:ln w="22860">
            <a:solidFill>
              <a:srgbClr val="16FFBB"/>
            </a:solidFill>
            <a:prstDash val="solid"/>
          </a:ln>
        </p:spPr>
      </p:sp>
      <p:sp>
        <p:nvSpPr>
          <p:cNvPr id="5" name="Text 2"/>
          <p:cNvSpPr/>
          <p:nvPr/>
        </p:nvSpPr>
        <p:spPr>
          <a:xfrm>
            <a:off x="6610588" y="3127296"/>
            <a:ext cx="6895624"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Most loans were issued for </a:t>
            </a:r>
            <a:r>
              <a:rPr lang="en-US" sz="1700" b="1" dirty="0">
                <a:solidFill>
                  <a:srgbClr val="E0E4E6"/>
                </a:solidFill>
                <a:latin typeface="Times New Roman" panose="02020603050405020304" pitchFamily="18" charset="0"/>
                <a:ea typeface="Barlow" pitchFamily="34" charset="-122"/>
                <a:cs typeface="Times New Roman" panose="02020603050405020304" pitchFamily="18" charset="0"/>
              </a:rPr>
              <a:t>debt consolidation</a:t>
            </a: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
        <p:nvSpPr>
          <p:cNvPr id="6" name="Shape 3"/>
          <p:cNvSpPr/>
          <p:nvPr/>
        </p:nvSpPr>
        <p:spPr>
          <a:xfrm>
            <a:off x="6367462" y="3943112"/>
            <a:ext cx="7381875" cy="838676"/>
          </a:xfrm>
          <a:prstGeom prst="roundRect">
            <a:avLst>
              <a:gd name="adj" fmla="val 39401"/>
            </a:avLst>
          </a:prstGeom>
          <a:solidFill>
            <a:srgbClr val="0A081B"/>
          </a:solidFill>
          <a:ln w="22860">
            <a:solidFill>
              <a:srgbClr val="29DDDA"/>
            </a:solidFill>
            <a:prstDash val="solid"/>
          </a:ln>
        </p:spPr>
      </p:sp>
      <p:sp>
        <p:nvSpPr>
          <p:cNvPr id="7" name="Text 4"/>
          <p:cNvSpPr/>
          <p:nvPr/>
        </p:nvSpPr>
        <p:spPr>
          <a:xfrm>
            <a:off x="6610588" y="4186238"/>
            <a:ext cx="6895624"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Loans with </a:t>
            </a:r>
            <a:r>
              <a:rPr lang="en-US" sz="1700" b="1" dirty="0">
                <a:solidFill>
                  <a:srgbClr val="E0E4E6"/>
                </a:solidFill>
                <a:latin typeface="Times New Roman" panose="02020603050405020304" pitchFamily="18" charset="0"/>
                <a:ea typeface="Barlow" pitchFamily="34" charset="-122"/>
                <a:cs typeface="Times New Roman" panose="02020603050405020304" pitchFamily="18" charset="0"/>
              </a:rPr>
              <a:t>grade A</a:t>
            </a: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 had lower default rates.</a:t>
            </a:r>
            <a:endParaRPr lang="en-US" sz="1700" dirty="0">
              <a:latin typeface="Times New Roman" panose="02020603050405020304" pitchFamily="18" charset="0"/>
              <a:cs typeface="Times New Roman" panose="02020603050405020304" pitchFamily="18" charset="0"/>
            </a:endParaRPr>
          </a:p>
        </p:txBody>
      </p:sp>
      <p:sp>
        <p:nvSpPr>
          <p:cNvPr id="8" name="Shape 5"/>
          <p:cNvSpPr/>
          <p:nvPr/>
        </p:nvSpPr>
        <p:spPr>
          <a:xfrm>
            <a:off x="6367462" y="5002054"/>
            <a:ext cx="7381875" cy="838676"/>
          </a:xfrm>
          <a:prstGeom prst="roundRect">
            <a:avLst>
              <a:gd name="adj" fmla="val 39401"/>
            </a:avLst>
          </a:prstGeom>
          <a:solidFill>
            <a:srgbClr val="0A081B"/>
          </a:solidFill>
          <a:ln w="22860">
            <a:solidFill>
              <a:srgbClr val="37A7E7"/>
            </a:solidFill>
            <a:prstDash val="solid"/>
          </a:ln>
        </p:spPr>
      </p:sp>
      <p:sp>
        <p:nvSpPr>
          <p:cNvPr id="9" name="Text 6"/>
          <p:cNvSpPr/>
          <p:nvPr/>
        </p:nvSpPr>
        <p:spPr>
          <a:xfrm>
            <a:off x="6610588" y="5245179"/>
            <a:ext cx="689562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Times New Roman" panose="02020603050405020304" pitchFamily="18" charset="0"/>
                <a:ea typeface="Barlow" pitchFamily="34" charset="-122"/>
                <a:cs typeface="Times New Roman" panose="02020603050405020304" pitchFamily="18" charset="0"/>
              </a:rPr>
              <a:t>36-month terms</a:t>
            </a: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 had higher repayment percentages.</a:t>
            </a:r>
            <a:endParaRPr lang="en-US" sz="1700" dirty="0">
              <a:latin typeface="Times New Roman" panose="02020603050405020304" pitchFamily="18" charset="0"/>
              <a:cs typeface="Times New Roman" panose="02020603050405020304" pitchFamily="18" charset="0"/>
            </a:endParaRPr>
          </a:p>
        </p:txBody>
      </p:sp>
      <p:sp>
        <p:nvSpPr>
          <p:cNvPr id="10" name="Shape 7"/>
          <p:cNvSpPr/>
          <p:nvPr/>
        </p:nvSpPr>
        <p:spPr>
          <a:xfrm>
            <a:off x="6367462" y="6060996"/>
            <a:ext cx="7381875" cy="838676"/>
          </a:xfrm>
          <a:prstGeom prst="roundRect">
            <a:avLst>
              <a:gd name="adj" fmla="val 39401"/>
            </a:avLst>
          </a:prstGeom>
          <a:solidFill>
            <a:srgbClr val="0A081B"/>
          </a:solidFill>
          <a:ln w="22860">
            <a:solidFill>
              <a:srgbClr val="091231"/>
            </a:solidFill>
            <a:prstDash val="solid"/>
          </a:ln>
        </p:spPr>
      </p:sp>
      <p:sp>
        <p:nvSpPr>
          <p:cNvPr id="11" name="Text 8"/>
          <p:cNvSpPr/>
          <p:nvPr/>
        </p:nvSpPr>
        <p:spPr>
          <a:xfrm>
            <a:off x="6610588" y="6304121"/>
            <a:ext cx="6895624"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Times New Roman" panose="02020603050405020304" pitchFamily="18" charset="0"/>
                <a:ea typeface="Barlow" pitchFamily="34" charset="-122"/>
                <a:cs typeface="Times New Roman" panose="02020603050405020304" pitchFamily="18" charset="0"/>
              </a:rPr>
              <a:t>States like CA and TX</a:t>
            </a:r>
            <a:r>
              <a:rPr lang="en-US" sz="1700" dirty="0">
                <a:solidFill>
                  <a:srgbClr val="E0E4E6"/>
                </a:solidFill>
                <a:latin typeface="Times New Roman" panose="02020603050405020304" pitchFamily="18" charset="0"/>
                <a:ea typeface="Barlow" pitchFamily="34" charset="-122"/>
                <a:cs typeface="Times New Roman" panose="02020603050405020304" pitchFamily="18" charset="0"/>
              </a:rPr>
              <a:t> had highest loan applications.</a:t>
            </a:r>
            <a:endParaRPr lang="en-US" sz="17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3A1692D-71E2-ACF3-7E93-DB30DC40B29F}"/>
              </a:ext>
            </a:extLst>
          </p:cNvPr>
          <p:cNvPicPr>
            <a:picLocks noChangeAspect="1"/>
          </p:cNvPicPr>
          <p:nvPr/>
        </p:nvPicPr>
        <p:blipFill>
          <a:blip r:embed="rId4"/>
          <a:stretch>
            <a:fillRect/>
          </a:stretch>
        </p:blipFill>
        <p:spPr>
          <a:xfrm>
            <a:off x="12886686" y="7706558"/>
            <a:ext cx="1638529" cy="4326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3888" y="552688"/>
            <a:ext cx="3466267" cy="433149"/>
          </a:xfrm>
          <a:prstGeom prst="rect">
            <a:avLst/>
          </a:prstGeom>
          <a:noFill/>
          <a:ln/>
        </p:spPr>
        <p:txBody>
          <a:bodyPr wrap="none" lIns="0" tIns="0" rIns="0" bIns="0" rtlCol="0" anchor="t"/>
          <a:lstStyle/>
          <a:p>
            <a:pPr marL="0" indent="0" algn="l">
              <a:lnSpc>
                <a:spcPts val="34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627294" y="1581214"/>
            <a:ext cx="13382625" cy="499110"/>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This capstone project successfully demonstrates the integration of data engineering, analysis, and visualization to build a robust business intelligence solution. By combining MySQL, Python, and Power BI:</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23887" y="2891493"/>
            <a:ext cx="350877" cy="350877"/>
          </a:xfrm>
          <a:prstGeom prst="roundRect">
            <a:avLst>
              <a:gd name="adj" fmla="val 66683"/>
            </a:avLst>
          </a:prstGeom>
          <a:solidFill>
            <a:srgbClr val="0A081B"/>
          </a:solidFill>
          <a:ln w="15240">
            <a:solidFill>
              <a:srgbClr val="16FFBB"/>
            </a:solidFill>
            <a:prstDash val="solid"/>
          </a:ln>
        </p:spPr>
        <p:txBody>
          <a:bodyPr/>
          <a:lstStyle/>
          <a:p>
            <a:pPr algn="ctr"/>
            <a:r>
              <a:rPr lang="en-US" dirty="0">
                <a:solidFill>
                  <a:schemeClr val="bg1"/>
                </a:solidFill>
              </a:rPr>
              <a:t>1</a:t>
            </a:r>
            <a:endParaRPr lang="en-IN" dirty="0">
              <a:solidFill>
                <a:schemeClr val="bg1"/>
              </a:solidFill>
            </a:endParaRPr>
          </a:p>
        </p:txBody>
      </p:sp>
      <p:sp>
        <p:nvSpPr>
          <p:cNvPr id="5" name="Text 3"/>
          <p:cNvSpPr/>
          <p:nvPr/>
        </p:nvSpPr>
        <p:spPr>
          <a:xfrm>
            <a:off x="1130737" y="2894745"/>
            <a:ext cx="6086951" cy="249555"/>
          </a:xfrm>
          <a:prstGeom prst="rect">
            <a:avLst/>
          </a:prstGeom>
          <a:noFill/>
          <a:ln/>
        </p:spPr>
        <p:txBody>
          <a:bodyPr wrap="non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A clear picture of loan performance was developed.</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623888" y="3506964"/>
            <a:ext cx="350877" cy="350877"/>
          </a:xfrm>
          <a:prstGeom prst="roundRect">
            <a:avLst>
              <a:gd name="adj" fmla="val 66683"/>
            </a:avLst>
          </a:prstGeom>
          <a:solidFill>
            <a:srgbClr val="0A081B"/>
          </a:solidFill>
          <a:ln w="15240">
            <a:solidFill>
              <a:srgbClr val="37A7E7"/>
            </a:solidFill>
            <a:prstDash val="solid"/>
          </a:ln>
        </p:spPr>
        <p:txBody>
          <a:bodyPr/>
          <a:lstStyle/>
          <a:p>
            <a:pPr algn="ctr"/>
            <a:r>
              <a:rPr lang="en-US" dirty="0">
                <a:solidFill>
                  <a:schemeClr val="bg1"/>
                </a:solidFill>
              </a:rPr>
              <a:t>2</a:t>
            </a:r>
            <a:endParaRPr lang="en-IN" dirty="0">
              <a:solidFill>
                <a:schemeClr val="bg1"/>
              </a:solidFill>
            </a:endParaRPr>
          </a:p>
        </p:txBody>
      </p:sp>
      <p:sp>
        <p:nvSpPr>
          <p:cNvPr id="9" name="Text 7"/>
          <p:cNvSpPr/>
          <p:nvPr/>
        </p:nvSpPr>
        <p:spPr>
          <a:xfrm>
            <a:off x="1130737" y="3557566"/>
            <a:ext cx="6086951" cy="249555"/>
          </a:xfrm>
          <a:prstGeom prst="rect">
            <a:avLst/>
          </a:prstGeom>
          <a:noFill/>
          <a:ln/>
        </p:spPr>
        <p:txBody>
          <a:bodyPr wrap="non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Data-driven recommendations can now be made to reduce risk and improve loan policies.</a:t>
            </a:r>
            <a:endParaRPr lang="en-US"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6333D006-4520-8C9C-0DD0-AD188A33B8CD}"/>
              </a:ext>
            </a:extLst>
          </p:cNvPr>
          <p:cNvPicPr>
            <a:picLocks noChangeAspect="1"/>
          </p:cNvPicPr>
          <p:nvPr/>
        </p:nvPicPr>
        <p:blipFill>
          <a:blip r:embed="rId3"/>
          <a:stretch>
            <a:fillRect/>
          </a:stretch>
        </p:blipFill>
        <p:spPr>
          <a:xfrm>
            <a:off x="12886686" y="7706558"/>
            <a:ext cx="1638529" cy="432607"/>
          </a:xfrm>
          <a:prstGeom prst="rect">
            <a:avLst/>
          </a:prstGeom>
        </p:spPr>
      </p:pic>
      <p:sp>
        <p:nvSpPr>
          <p:cNvPr id="31" name="Shape 4">
            <a:extLst>
              <a:ext uri="{FF2B5EF4-FFF2-40B4-BE49-F238E27FC236}">
                <a16:creationId xmlns:a16="http://schemas.microsoft.com/office/drawing/2014/main" id="{442BF6E8-DC5C-5DFB-6C26-A0A94CD4FF2A}"/>
              </a:ext>
            </a:extLst>
          </p:cNvPr>
          <p:cNvSpPr/>
          <p:nvPr/>
        </p:nvSpPr>
        <p:spPr>
          <a:xfrm>
            <a:off x="625591" y="4176076"/>
            <a:ext cx="350877" cy="350877"/>
          </a:xfrm>
          <a:prstGeom prst="roundRect">
            <a:avLst>
              <a:gd name="adj" fmla="val 66683"/>
            </a:avLst>
          </a:prstGeom>
          <a:solidFill>
            <a:srgbClr val="0A081B"/>
          </a:solidFill>
          <a:ln w="15240">
            <a:solidFill>
              <a:srgbClr val="29DDDA"/>
            </a:solidFill>
            <a:prstDash val="solid"/>
          </a:ln>
        </p:spPr>
        <p:txBody>
          <a:bodyPr/>
          <a:lstStyle/>
          <a:p>
            <a:pPr algn="ctr"/>
            <a:r>
              <a:rPr lang="en-US" dirty="0">
                <a:solidFill>
                  <a:schemeClr val="bg1"/>
                </a:solidFill>
              </a:rPr>
              <a:t>3</a:t>
            </a:r>
            <a:endParaRPr lang="en-IN" dirty="0">
              <a:solidFill>
                <a:schemeClr val="bg1"/>
              </a:solidFill>
            </a:endParaRPr>
          </a:p>
        </p:txBody>
      </p:sp>
      <p:sp>
        <p:nvSpPr>
          <p:cNvPr id="32" name="Text 5">
            <a:extLst>
              <a:ext uri="{FF2B5EF4-FFF2-40B4-BE49-F238E27FC236}">
                <a16:creationId xmlns:a16="http://schemas.microsoft.com/office/drawing/2014/main" id="{0F66F7D1-1535-042D-E33A-9FFDFFABF2E8}"/>
              </a:ext>
            </a:extLst>
          </p:cNvPr>
          <p:cNvSpPr/>
          <p:nvPr/>
        </p:nvSpPr>
        <p:spPr>
          <a:xfrm>
            <a:off x="1132440" y="4226678"/>
            <a:ext cx="6087070" cy="249555"/>
          </a:xfrm>
          <a:prstGeom prst="rect">
            <a:avLst/>
          </a:prstGeom>
          <a:noFill/>
          <a:ln/>
        </p:spPr>
        <p:txBody>
          <a:bodyPr wrap="non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Business stakeholders can monitor financial KPIs in real-time.</a:t>
            </a:r>
            <a:endParaRPr lang="en-US" dirty="0">
              <a:latin typeface="Times New Roman" panose="02020603050405020304" pitchFamily="18" charset="0"/>
              <a:cs typeface="Times New Roman" panose="02020603050405020304" pitchFamily="18" charset="0"/>
            </a:endParaRPr>
          </a:p>
        </p:txBody>
      </p:sp>
      <p:sp>
        <p:nvSpPr>
          <p:cNvPr id="34" name="Text 9">
            <a:extLst>
              <a:ext uri="{FF2B5EF4-FFF2-40B4-BE49-F238E27FC236}">
                <a16:creationId xmlns:a16="http://schemas.microsoft.com/office/drawing/2014/main" id="{F3FA1C9D-12DB-982D-A1A4-D1B5848C9F76}"/>
              </a:ext>
            </a:extLst>
          </p:cNvPr>
          <p:cNvSpPr/>
          <p:nvPr/>
        </p:nvSpPr>
        <p:spPr>
          <a:xfrm>
            <a:off x="1134142" y="4895051"/>
            <a:ext cx="12124657" cy="748665"/>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The project also ensured analytical accuracy by validating dashboard metrics using SQL and Python independently. This holistic approach highlights the power of full-stack data analysis in driving meaningful business impact.</a:t>
            </a:r>
            <a:endParaRPr lang="en-US" dirty="0">
              <a:latin typeface="Times New Roman" panose="02020603050405020304" pitchFamily="18" charset="0"/>
              <a:cs typeface="Times New Roman" panose="02020603050405020304" pitchFamily="18" charset="0"/>
            </a:endParaRPr>
          </a:p>
        </p:txBody>
      </p:sp>
      <p:sp>
        <p:nvSpPr>
          <p:cNvPr id="39" name="Shape 4">
            <a:extLst>
              <a:ext uri="{FF2B5EF4-FFF2-40B4-BE49-F238E27FC236}">
                <a16:creationId xmlns:a16="http://schemas.microsoft.com/office/drawing/2014/main" id="{16CE72CD-786A-8783-0793-9BBC55B5330D}"/>
              </a:ext>
            </a:extLst>
          </p:cNvPr>
          <p:cNvSpPr/>
          <p:nvPr/>
        </p:nvSpPr>
        <p:spPr>
          <a:xfrm>
            <a:off x="627294" y="4845188"/>
            <a:ext cx="350877" cy="350877"/>
          </a:xfrm>
          <a:prstGeom prst="roundRect">
            <a:avLst>
              <a:gd name="adj" fmla="val 66683"/>
            </a:avLst>
          </a:prstGeom>
          <a:solidFill>
            <a:srgbClr val="0A081B"/>
          </a:solidFill>
          <a:ln w="15240">
            <a:solidFill>
              <a:srgbClr val="29DDDA"/>
            </a:solidFill>
            <a:prstDash val="solid"/>
          </a:ln>
        </p:spPr>
        <p:txBody>
          <a:bodyPr/>
          <a:lstStyle/>
          <a:p>
            <a:pPr algn="ctr"/>
            <a:r>
              <a:rPr lang="en-US" dirty="0">
                <a:solidFill>
                  <a:schemeClr val="bg1"/>
                </a:solidFill>
              </a:rPr>
              <a:t>4</a:t>
            </a:r>
            <a:endParaRPr lang="en-IN"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91B8BF-207D-3E04-E1DB-6E00CAB0CAD0}"/>
              </a:ext>
            </a:extLst>
          </p:cNvPr>
          <p:cNvSpPr txBox="1"/>
          <p:nvPr/>
        </p:nvSpPr>
        <p:spPr>
          <a:xfrm>
            <a:off x="584791" y="583742"/>
            <a:ext cx="7315200" cy="460191"/>
          </a:xfrm>
          <a:prstGeom prst="rect">
            <a:avLst/>
          </a:prstGeom>
          <a:noFill/>
        </p:spPr>
        <p:txBody>
          <a:bodyPr wrap="square">
            <a:spAutoFit/>
          </a:bodyPr>
          <a:lstStyle/>
          <a:p>
            <a:pPr marL="0" indent="0" algn="l">
              <a:lnSpc>
                <a:spcPts val="27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Real-World Applications:</a:t>
            </a:r>
            <a:endParaRPr lang="en-US" sz="3600" dirty="0">
              <a:latin typeface="Times New Roman" panose="02020603050405020304" pitchFamily="18" charset="0"/>
              <a:cs typeface="Times New Roman" panose="02020603050405020304" pitchFamily="18" charset="0"/>
            </a:endParaRPr>
          </a:p>
        </p:txBody>
      </p:sp>
      <p:pic>
        <p:nvPicPr>
          <p:cNvPr id="34" name="Image 0" descr="preencoded.png">
            <a:extLst>
              <a:ext uri="{FF2B5EF4-FFF2-40B4-BE49-F238E27FC236}">
                <a16:creationId xmlns:a16="http://schemas.microsoft.com/office/drawing/2014/main" id="{EB87179D-E364-C45E-80E9-1082029B31CE}"/>
              </a:ext>
            </a:extLst>
          </p:cNvPr>
          <p:cNvPicPr>
            <a:picLocks noChangeAspect="1"/>
          </p:cNvPicPr>
          <p:nvPr/>
        </p:nvPicPr>
        <p:blipFill>
          <a:blip r:embed="rId2"/>
          <a:stretch>
            <a:fillRect/>
          </a:stretch>
        </p:blipFill>
        <p:spPr>
          <a:xfrm>
            <a:off x="623888" y="1888430"/>
            <a:ext cx="389930" cy="389930"/>
          </a:xfrm>
          <a:prstGeom prst="rect">
            <a:avLst/>
          </a:prstGeom>
        </p:spPr>
      </p:pic>
      <p:sp>
        <p:nvSpPr>
          <p:cNvPr id="35" name="Text 11">
            <a:extLst>
              <a:ext uri="{FF2B5EF4-FFF2-40B4-BE49-F238E27FC236}">
                <a16:creationId xmlns:a16="http://schemas.microsoft.com/office/drawing/2014/main" id="{F5D409F3-CFB6-4007-DE9D-E6982BB3F33C}"/>
              </a:ext>
            </a:extLst>
          </p:cNvPr>
          <p:cNvSpPr/>
          <p:nvPr/>
        </p:nvSpPr>
        <p:spPr>
          <a:xfrm>
            <a:off x="623888" y="2473265"/>
            <a:ext cx="1733074" cy="216694"/>
          </a:xfrm>
          <a:prstGeom prst="rect">
            <a:avLst/>
          </a:prstGeom>
          <a:noFill/>
          <a:ln/>
        </p:spPr>
        <p:txBody>
          <a:bodyPr wrap="none" lIns="0" tIns="0" rIns="0" bIns="0" rtlCol="0" anchor="t"/>
          <a:lstStyle/>
          <a:p>
            <a:pPr marL="0" indent="0" algn="l">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Banking &amp; Finance</a:t>
            </a:r>
            <a:endParaRPr lang="en-US" dirty="0">
              <a:latin typeface="Times New Roman" panose="02020603050405020304" pitchFamily="18" charset="0"/>
              <a:cs typeface="Times New Roman" panose="02020603050405020304" pitchFamily="18" charset="0"/>
            </a:endParaRPr>
          </a:p>
        </p:txBody>
      </p:sp>
      <p:sp>
        <p:nvSpPr>
          <p:cNvPr id="36" name="Text 12">
            <a:extLst>
              <a:ext uri="{FF2B5EF4-FFF2-40B4-BE49-F238E27FC236}">
                <a16:creationId xmlns:a16="http://schemas.microsoft.com/office/drawing/2014/main" id="{C64D0199-8826-7564-CC42-AA11972A56E6}"/>
              </a:ext>
            </a:extLst>
          </p:cNvPr>
          <p:cNvSpPr/>
          <p:nvPr/>
        </p:nvSpPr>
        <p:spPr>
          <a:xfrm>
            <a:off x="623888" y="2783542"/>
            <a:ext cx="4330898" cy="499110"/>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Enables banks to assess loan quality, detect high-risk segments, and refine loan approval criteria.</a:t>
            </a:r>
            <a:endParaRPr lang="en-US" dirty="0">
              <a:latin typeface="Times New Roman" panose="02020603050405020304" pitchFamily="18" charset="0"/>
              <a:cs typeface="Times New Roman" panose="02020603050405020304" pitchFamily="18" charset="0"/>
            </a:endParaRPr>
          </a:p>
        </p:txBody>
      </p:sp>
      <p:pic>
        <p:nvPicPr>
          <p:cNvPr id="37" name="Image 1" descr="preencoded.png">
            <a:extLst>
              <a:ext uri="{FF2B5EF4-FFF2-40B4-BE49-F238E27FC236}">
                <a16:creationId xmlns:a16="http://schemas.microsoft.com/office/drawing/2014/main" id="{68A51271-7A6D-A09F-322F-57B131EFAA75}"/>
              </a:ext>
            </a:extLst>
          </p:cNvPr>
          <p:cNvPicPr>
            <a:picLocks noChangeAspect="1"/>
          </p:cNvPicPr>
          <p:nvPr/>
        </p:nvPicPr>
        <p:blipFill>
          <a:blip r:embed="rId3"/>
          <a:stretch>
            <a:fillRect/>
          </a:stretch>
        </p:blipFill>
        <p:spPr>
          <a:xfrm>
            <a:off x="5149691" y="1888430"/>
            <a:ext cx="389930" cy="389930"/>
          </a:xfrm>
          <a:prstGeom prst="rect">
            <a:avLst/>
          </a:prstGeom>
        </p:spPr>
      </p:pic>
      <p:sp>
        <p:nvSpPr>
          <p:cNvPr id="38" name="Text 13">
            <a:extLst>
              <a:ext uri="{FF2B5EF4-FFF2-40B4-BE49-F238E27FC236}">
                <a16:creationId xmlns:a16="http://schemas.microsoft.com/office/drawing/2014/main" id="{54CA9038-D4FD-75E8-93BF-9194DF449C82}"/>
              </a:ext>
            </a:extLst>
          </p:cNvPr>
          <p:cNvSpPr/>
          <p:nvPr/>
        </p:nvSpPr>
        <p:spPr>
          <a:xfrm>
            <a:off x="5149691" y="2473265"/>
            <a:ext cx="1733074" cy="216694"/>
          </a:xfrm>
          <a:prstGeom prst="rect">
            <a:avLst/>
          </a:prstGeom>
          <a:noFill/>
          <a:ln/>
        </p:spPr>
        <p:txBody>
          <a:bodyPr wrap="none" lIns="0" tIns="0" rIns="0" bIns="0" rtlCol="0" anchor="t"/>
          <a:lstStyle/>
          <a:p>
            <a:pPr marL="0" indent="0" algn="l">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Risk Management</a:t>
            </a:r>
            <a:endParaRPr lang="en-US" dirty="0">
              <a:latin typeface="Times New Roman" panose="02020603050405020304" pitchFamily="18" charset="0"/>
              <a:cs typeface="Times New Roman" panose="02020603050405020304" pitchFamily="18" charset="0"/>
            </a:endParaRPr>
          </a:p>
        </p:txBody>
      </p:sp>
      <p:sp>
        <p:nvSpPr>
          <p:cNvPr id="39" name="Text 14">
            <a:extLst>
              <a:ext uri="{FF2B5EF4-FFF2-40B4-BE49-F238E27FC236}">
                <a16:creationId xmlns:a16="http://schemas.microsoft.com/office/drawing/2014/main" id="{59286547-D7C8-215C-5F1F-3B2FCF5AA599}"/>
              </a:ext>
            </a:extLst>
          </p:cNvPr>
          <p:cNvSpPr/>
          <p:nvPr/>
        </p:nvSpPr>
        <p:spPr>
          <a:xfrm>
            <a:off x="5149691" y="2783542"/>
            <a:ext cx="4330898" cy="499110"/>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Helps risk analysts identify trends in defaults and preemptively act on patterns seen in bad loans.</a:t>
            </a:r>
            <a:endParaRPr lang="en-US" dirty="0">
              <a:latin typeface="Times New Roman" panose="02020603050405020304" pitchFamily="18" charset="0"/>
              <a:cs typeface="Times New Roman" panose="02020603050405020304" pitchFamily="18" charset="0"/>
            </a:endParaRPr>
          </a:p>
        </p:txBody>
      </p:sp>
      <p:pic>
        <p:nvPicPr>
          <p:cNvPr id="40" name="Image 2" descr="preencoded.png">
            <a:extLst>
              <a:ext uri="{FF2B5EF4-FFF2-40B4-BE49-F238E27FC236}">
                <a16:creationId xmlns:a16="http://schemas.microsoft.com/office/drawing/2014/main" id="{326D1CF1-4D16-D2A2-7A2E-5C3242C554AB}"/>
              </a:ext>
            </a:extLst>
          </p:cNvPr>
          <p:cNvPicPr>
            <a:picLocks noChangeAspect="1"/>
          </p:cNvPicPr>
          <p:nvPr/>
        </p:nvPicPr>
        <p:blipFill>
          <a:blip r:embed="rId4"/>
          <a:stretch>
            <a:fillRect/>
          </a:stretch>
        </p:blipFill>
        <p:spPr>
          <a:xfrm>
            <a:off x="9675495" y="1888430"/>
            <a:ext cx="389930" cy="389930"/>
          </a:xfrm>
          <a:prstGeom prst="rect">
            <a:avLst/>
          </a:prstGeom>
        </p:spPr>
      </p:pic>
      <p:sp>
        <p:nvSpPr>
          <p:cNvPr id="41" name="Text 15">
            <a:extLst>
              <a:ext uri="{FF2B5EF4-FFF2-40B4-BE49-F238E27FC236}">
                <a16:creationId xmlns:a16="http://schemas.microsoft.com/office/drawing/2014/main" id="{C16FE32C-DB54-13F0-69A9-A67A5F73E6B4}"/>
              </a:ext>
            </a:extLst>
          </p:cNvPr>
          <p:cNvSpPr/>
          <p:nvPr/>
        </p:nvSpPr>
        <p:spPr>
          <a:xfrm>
            <a:off x="9675495" y="2473265"/>
            <a:ext cx="1992035" cy="216694"/>
          </a:xfrm>
          <a:prstGeom prst="rect">
            <a:avLst/>
          </a:prstGeom>
          <a:noFill/>
          <a:ln/>
        </p:spPr>
        <p:txBody>
          <a:bodyPr wrap="none" lIns="0" tIns="0" rIns="0" bIns="0" rtlCol="0" anchor="t"/>
          <a:lstStyle/>
          <a:p>
            <a:pPr marL="0" indent="0" algn="l">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Customer Segmentation</a:t>
            </a:r>
            <a:endParaRPr lang="en-US" dirty="0">
              <a:latin typeface="Times New Roman" panose="02020603050405020304" pitchFamily="18" charset="0"/>
              <a:cs typeface="Times New Roman" panose="02020603050405020304" pitchFamily="18" charset="0"/>
            </a:endParaRPr>
          </a:p>
        </p:txBody>
      </p:sp>
      <p:sp>
        <p:nvSpPr>
          <p:cNvPr id="42" name="Text 16">
            <a:extLst>
              <a:ext uri="{FF2B5EF4-FFF2-40B4-BE49-F238E27FC236}">
                <a16:creationId xmlns:a16="http://schemas.microsoft.com/office/drawing/2014/main" id="{541DD5CC-0707-F2CD-F35D-5D7C38CDAC76}"/>
              </a:ext>
            </a:extLst>
          </p:cNvPr>
          <p:cNvSpPr/>
          <p:nvPr/>
        </p:nvSpPr>
        <p:spPr>
          <a:xfrm>
            <a:off x="9675495" y="2783542"/>
            <a:ext cx="4330898" cy="499110"/>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Supports targeted marketing by identifying the most reliable borrower profiles (e.g., by state, purpose, or credit grade).</a:t>
            </a:r>
            <a:endParaRPr lang="en-US" dirty="0">
              <a:latin typeface="Times New Roman" panose="02020603050405020304" pitchFamily="18" charset="0"/>
              <a:cs typeface="Times New Roman" panose="02020603050405020304" pitchFamily="18" charset="0"/>
            </a:endParaRPr>
          </a:p>
        </p:txBody>
      </p:sp>
      <p:pic>
        <p:nvPicPr>
          <p:cNvPr id="43" name="Image 3" descr="preencoded.png">
            <a:extLst>
              <a:ext uri="{FF2B5EF4-FFF2-40B4-BE49-F238E27FC236}">
                <a16:creationId xmlns:a16="http://schemas.microsoft.com/office/drawing/2014/main" id="{F499F37E-29D8-A04D-58EC-87C28DFC6E3A}"/>
              </a:ext>
            </a:extLst>
          </p:cNvPr>
          <p:cNvPicPr>
            <a:picLocks noChangeAspect="1"/>
          </p:cNvPicPr>
          <p:nvPr/>
        </p:nvPicPr>
        <p:blipFill>
          <a:blip r:embed="rId5"/>
          <a:stretch>
            <a:fillRect/>
          </a:stretch>
        </p:blipFill>
        <p:spPr>
          <a:xfrm>
            <a:off x="623888" y="4310545"/>
            <a:ext cx="389930" cy="389930"/>
          </a:xfrm>
          <a:prstGeom prst="rect">
            <a:avLst/>
          </a:prstGeom>
        </p:spPr>
      </p:pic>
      <p:sp>
        <p:nvSpPr>
          <p:cNvPr id="44" name="Text 17">
            <a:extLst>
              <a:ext uri="{FF2B5EF4-FFF2-40B4-BE49-F238E27FC236}">
                <a16:creationId xmlns:a16="http://schemas.microsoft.com/office/drawing/2014/main" id="{773B3B85-5DC1-A167-E801-7D5B25E368CE}"/>
              </a:ext>
            </a:extLst>
          </p:cNvPr>
          <p:cNvSpPr/>
          <p:nvPr/>
        </p:nvSpPr>
        <p:spPr>
          <a:xfrm>
            <a:off x="623888" y="4895380"/>
            <a:ext cx="1733074" cy="216694"/>
          </a:xfrm>
          <a:prstGeom prst="rect">
            <a:avLst/>
          </a:prstGeom>
          <a:noFill/>
          <a:ln/>
        </p:spPr>
        <p:txBody>
          <a:bodyPr wrap="none" lIns="0" tIns="0" rIns="0" bIns="0" rtlCol="0" anchor="t"/>
          <a:lstStyle/>
          <a:p>
            <a:pPr marL="0" indent="0" algn="l">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Policy Formulation</a:t>
            </a:r>
            <a:endParaRPr lang="en-US" dirty="0">
              <a:latin typeface="Times New Roman" panose="02020603050405020304" pitchFamily="18" charset="0"/>
              <a:cs typeface="Times New Roman" panose="02020603050405020304" pitchFamily="18" charset="0"/>
            </a:endParaRPr>
          </a:p>
        </p:txBody>
      </p:sp>
      <p:sp>
        <p:nvSpPr>
          <p:cNvPr id="45" name="Text 18">
            <a:extLst>
              <a:ext uri="{FF2B5EF4-FFF2-40B4-BE49-F238E27FC236}">
                <a16:creationId xmlns:a16="http://schemas.microsoft.com/office/drawing/2014/main" id="{CB6F936D-25CB-5416-90AA-DE65A6DAB41C}"/>
              </a:ext>
            </a:extLst>
          </p:cNvPr>
          <p:cNvSpPr/>
          <p:nvPr/>
        </p:nvSpPr>
        <p:spPr>
          <a:xfrm>
            <a:off x="623888" y="5205657"/>
            <a:ext cx="4330898" cy="499110"/>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Loan officers and financial institutions can base policy changes on insights from term-based or purpose-based performance.</a:t>
            </a:r>
            <a:endParaRPr lang="en-US" dirty="0">
              <a:latin typeface="Times New Roman" panose="02020603050405020304" pitchFamily="18" charset="0"/>
              <a:cs typeface="Times New Roman" panose="02020603050405020304" pitchFamily="18" charset="0"/>
            </a:endParaRPr>
          </a:p>
        </p:txBody>
      </p:sp>
      <p:pic>
        <p:nvPicPr>
          <p:cNvPr id="46" name="Image 4" descr="preencoded.png">
            <a:extLst>
              <a:ext uri="{FF2B5EF4-FFF2-40B4-BE49-F238E27FC236}">
                <a16:creationId xmlns:a16="http://schemas.microsoft.com/office/drawing/2014/main" id="{9A1F5FC6-44D7-1962-CA2C-27CA2C97E884}"/>
              </a:ext>
            </a:extLst>
          </p:cNvPr>
          <p:cNvPicPr>
            <a:picLocks noChangeAspect="1"/>
          </p:cNvPicPr>
          <p:nvPr/>
        </p:nvPicPr>
        <p:blipFill>
          <a:blip r:embed="rId6"/>
          <a:stretch>
            <a:fillRect/>
          </a:stretch>
        </p:blipFill>
        <p:spPr>
          <a:xfrm>
            <a:off x="5149691" y="4310545"/>
            <a:ext cx="389930" cy="389930"/>
          </a:xfrm>
          <a:prstGeom prst="rect">
            <a:avLst/>
          </a:prstGeom>
        </p:spPr>
      </p:pic>
      <p:sp>
        <p:nvSpPr>
          <p:cNvPr id="47" name="Text 19">
            <a:extLst>
              <a:ext uri="{FF2B5EF4-FFF2-40B4-BE49-F238E27FC236}">
                <a16:creationId xmlns:a16="http://schemas.microsoft.com/office/drawing/2014/main" id="{E0E2CDD8-269E-0C4F-96F1-19BDD6CCE961}"/>
              </a:ext>
            </a:extLst>
          </p:cNvPr>
          <p:cNvSpPr/>
          <p:nvPr/>
        </p:nvSpPr>
        <p:spPr>
          <a:xfrm>
            <a:off x="5149691" y="4895380"/>
            <a:ext cx="1904643" cy="216694"/>
          </a:xfrm>
          <a:prstGeom prst="rect">
            <a:avLst/>
          </a:prstGeom>
          <a:noFill/>
          <a:ln/>
        </p:spPr>
        <p:txBody>
          <a:bodyPr wrap="none" lIns="0" tIns="0" rIns="0" bIns="0" rtlCol="0" anchor="t"/>
          <a:lstStyle/>
          <a:p>
            <a:pPr marL="0" indent="0" algn="l">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Operational Monitoring</a:t>
            </a:r>
            <a:endParaRPr lang="en-US" dirty="0">
              <a:latin typeface="Times New Roman" panose="02020603050405020304" pitchFamily="18" charset="0"/>
              <a:cs typeface="Times New Roman" panose="02020603050405020304" pitchFamily="18" charset="0"/>
            </a:endParaRPr>
          </a:p>
        </p:txBody>
      </p:sp>
      <p:sp>
        <p:nvSpPr>
          <p:cNvPr id="48" name="Text 20">
            <a:extLst>
              <a:ext uri="{FF2B5EF4-FFF2-40B4-BE49-F238E27FC236}">
                <a16:creationId xmlns:a16="http://schemas.microsoft.com/office/drawing/2014/main" id="{70879C5E-DD48-EDE8-ABE2-EDD16209EA17}"/>
              </a:ext>
            </a:extLst>
          </p:cNvPr>
          <p:cNvSpPr/>
          <p:nvPr/>
        </p:nvSpPr>
        <p:spPr>
          <a:xfrm>
            <a:off x="5149691" y="5205657"/>
            <a:ext cx="4330898" cy="748665"/>
          </a:xfrm>
          <a:prstGeom prst="rect">
            <a:avLst/>
          </a:prstGeom>
          <a:noFill/>
          <a:ln/>
        </p:spPr>
        <p:txBody>
          <a:bodyPr wrap="square" lIns="0" tIns="0" rIns="0" bIns="0" rtlCol="0" anchor="t"/>
          <a:lstStyle/>
          <a:p>
            <a:pPr marL="0" indent="0" algn="l">
              <a:lnSpc>
                <a:spcPts val="19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With real-time filters and KPIs, operations teams can track performance MTD/PMTD and act quickly on underperforming metrics.</a:t>
            </a:r>
            <a:endParaRPr lang="en-US" dirty="0">
              <a:latin typeface="Times New Roman" panose="02020603050405020304" pitchFamily="18" charset="0"/>
              <a:cs typeface="Times New Roman" panose="02020603050405020304" pitchFamily="18" charset="0"/>
            </a:endParaRPr>
          </a:p>
        </p:txBody>
      </p:sp>
      <p:pic>
        <p:nvPicPr>
          <p:cNvPr id="61" name="Picture 60">
            <a:extLst>
              <a:ext uri="{FF2B5EF4-FFF2-40B4-BE49-F238E27FC236}">
                <a16:creationId xmlns:a16="http://schemas.microsoft.com/office/drawing/2014/main" id="{9FD8117D-A4D4-EE8A-301F-EEE50DF07448}"/>
              </a:ext>
            </a:extLst>
          </p:cNvPr>
          <p:cNvPicPr>
            <a:picLocks noChangeAspect="1"/>
          </p:cNvPicPr>
          <p:nvPr/>
        </p:nvPicPr>
        <p:blipFill>
          <a:blip r:embed="rId7"/>
          <a:stretch>
            <a:fillRect/>
          </a:stretch>
        </p:blipFill>
        <p:spPr>
          <a:xfrm>
            <a:off x="12886686" y="7706558"/>
            <a:ext cx="1638529" cy="432607"/>
          </a:xfrm>
          <a:prstGeom prst="rect">
            <a:avLst/>
          </a:prstGeom>
        </p:spPr>
      </p:pic>
    </p:spTree>
    <p:extLst>
      <p:ext uri="{BB962C8B-B14F-4D97-AF65-F5344CB8AC3E}">
        <p14:creationId xmlns:p14="http://schemas.microsoft.com/office/powerpoint/2010/main" val="342487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7A2A77-100E-6EAC-F5A8-54335C55F6A5}"/>
              </a:ext>
            </a:extLst>
          </p:cNvPr>
          <p:cNvPicPr>
            <a:picLocks noChangeAspect="1"/>
          </p:cNvPicPr>
          <p:nvPr/>
        </p:nvPicPr>
        <p:blipFill>
          <a:blip r:embed="rId2"/>
          <a:stretch>
            <a:fillRect/>
          </a:stretch>
        </p:blipFill>
        <p:spPr>
          <a:xfrm>
            <a:off x="12886686" y="7706558"/>
            <a:ext cx="1638529" cy="432607"/>
          </a:xfrm>
          <a:prstGeom prst="rect">
            <a:avLst/>
          </a:prstGeom>
        </p:spPr>
      </p:pic>
      <p:pic>
        <p:nvPicPr>
          <p:cNvPr id="10" name="Picture 9">
            <a:extLst>
              <a:ext uri="{FF2B5EF4-FFF2-40B4-BE49-F238E27FC236}">
                <a16:creationId xmlns:a16="http://schemas.microsoft.com/office/drawing/2014/main" id="{155156D1-EAE3-7F59-E6BA-58DDC7D127ED}"/>
              </a:ext>
            </a:extLst>
          </p:cNvPr>
          <p:cNvPicPr>
            <a:picLocks noChangeAspect="1"/>
          </p:cNvPicPr>
          <p:nvPr/>
        </p:nvPicPr>
        <p:blipFill>
          <a:blip r:embed="rId3"/>
          <a:stretch>
            <a:fillRect/>
          </a:stretch>
        </p:blipFill>
        <p:spPr>
          <a:xfrm>
            <a:off x="967562" y="757577"/>
            <a:ext cx="12716539" cy="6725692"/>
          </a:xfrm>
          <a:prstGeom prst="rect">
            <a:avLst/>
          </a:prstGeom>
        </p:spPr>
      </p:pic>
    </p:spTree>
    <p:extLst>
      <p:ext uri="{BB962C8B-B14F-4D97-AF65-F5344CB8AC3E}">
        <p14:creationId xmlns:p14="http://schemas.microsoft.com/office/powerpoint/2010/main" val="262644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8DD07-0842-66B2-FAE2-EBF96F8853C6}"/>
              </a:ext>
            </a:extLst>
          </p:cNvPr>
          <p:cNvPicPr>
            <a:picLocks noChangeAspect="1"/>
          </p:cNvPicPr>
          <p:nvPr/>
        </p:nvPicPr>
        <p:blipFill>
          <a:blip r:embed="rId2"/>
          <a:stretch>
            <a:fillRect/>
          </a:stretch>
        </p:blipFill>
        <p:spPr>
          <a:xfrm>
            <a:off x="12886686" y="7706558"/>
            <a:ext cx="1638529" cy="432607"/>
          </a:xfrm>
          <a:prstGeom prst="rect">
            <a:avLst/>
          </a:prstGeom>
        </p:spPr>
      </p:pic>
      <p:sp>
        <p:nvSpPr>
          <p:cNvPr id="4" name="TextBox 3">
            <a:extLst>
              <a:ext uri="{FF2B5EF4-FFF2-40B4-BE49-F238E27FC236}">
                <a16:creationId xmlns:a16="http://schemas.microsoft.com/office/drawing/2014/main" id="{0B714337-622F-BF56-80AD-58067A674812}"/>
              </a:ext>
            </a:extLst>
          </p:cNvPr>
          <p:cNvSpPr txBox="1"/>
          <p:nvPr/>
        </p:nvSpPr>
        <p:spPr>
          <a:xfrm>
            <a:off x="3455581" y="2849526"/>
            <a:ext cx="7953154" cy="1631216"/>
          </a:xfrm>
          <a:prstGeom prst="rect">
            <a:avLst/>
          </a:prstGeom>
          <a:noFill/>
        </p:spPr>
        <p:txBody>
          <a:bodyPr wrap="square" rtlCol="0">
            <a:spAutoFit/>
          </a:bodyPr>
          <a:lstStyle/>
          <a:p>
            <a:r>
              <a:rPr lang="en-US" sz="10000" dirty="0">
                <a:solidFill>
                  <a:schemeClr val="accent2"/>
                </a:solidFill>
              </a:rPr>
              <a:t>THANK YOU !!!</a:t>
            </a:r>
            <a:endParaRPr lang="en-IN" sz="10000" dirty="0">
              <a:solidFill>
                <a:schemeClr val="accent2"/>
              </a:solidFill>
            </a:endParaRPr>
          </a:p>
        </p:txBody>
      </p:sp>
    </p:spTree>
    <p:extLst>
      <p:ext uri="{BB962C8B-B14F-4D97-AF65-F5344CB8AC3E}">
        <p14:creationId xmlns:p14="http://schemas.microsoft.com/office/powerpoint/2010/main" val="221866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151692"/>
            <a:ext cx="4895374" cy="611981"/>
          </a:xfrm>
          <a:prstGeom prst="rect">
            <a:avLst/>
          </a:prstGeom>
          <a:noFill/>
          <a:ln/>
        </p:spPr>
        <p:txBody>
          <a:bodyPr wrap="none" lIns="0" tIns="0" rIns="0" bIns="0" rtlCol="0" anchor="t"/>
          <a:lstStyle/>
          <a:p>
            <a:pPr marL="0" indent="0" algn="l">
              <a:lnSpc>
                <a:spcPts val="48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Objective</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881063" y="2204204"/>
            <a:ext cx="495657" cy="495657"/>
          </a:xfrm>
          <a:prstGeom prst="roundRect">
            <a:avLst>
              <a:gd name="adj" fmla="val 66668"/>
            </a:avLst>
          </a:prstGeom>
          <a:solidFill>
            <a:srgbClr val="0A081B"/>
          </a:solidFill>
          <a:ln w="22860">
            <a:solidFill>
              <a:srgbClr val="16FFBB"/>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Text 2"/>
          <p:cNvSpPr/>
          <p:nvPr/>
        </p:nvSpPr>
        <p:spPr>
          <a:xfrm>
            <a:off x="1596985" y="2275761"/>
            <a:ext cx="12152352" cy="1057275"/>
          </a:xfrm>
          <a:prstGeom prst="rect">
            <a:avLst/>
          </a:prstGeom>
          <a:noFill/>
          <a:ln/>
        </p:spPr>
        <p:txBody>
          <a:bodyPr wrap="squar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The goal of this project is to perform a comprehensive analysis of bank loan data to identify patterns, assess financial health, and gain insights into customer behavior. By leveraging SQL for backend validation, Python for scripting, and Power BI for visualization, the project aims to:</a:t>
            </a:r>
            <a:endParaRPr lang="en-US" dirty="0">
              <a:latin typeface="Times New Roman" panose="02020603050405020304" pitchFamily="18" charset="0"/>
              <a:cs typeface="Times New Roman" panose="02020603050405020304" pitchFamily="18" charset="0"/>
            </a:endParaRPr>
          </a:p>
        </p:txBody>
      </p:sp>
      <p:sp>
        <p:nvSpPr>
          <p:cNvPr id="5" name="Shape 3"/>
          <p:cNvSpPr/>
          <p:nvPr/>
        </p:nvSpPr>
        <p:spPr>
          <a:xfrm>
            <a:off x="881063" y="3773567"/>
            <a:ext cx="495657" cy="495657"/>
          </a:xfrm>
          <a:prstGeom prst="roundRect">
            <a:avLst>
              <a:gd name="adj" fmla="val 66668"/>
            </a:avLst>
          </a:prstGeom>
          <a:solidFill>
            <a:srgbClr val="0A081B"/>
          </a:solidFill>
          <a:ln w="22860">
            <a:solidFill>
              <a:srgbClr val="29DDDA"/>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Text 4"/>
          <p:cNvSpPr/>
          <p:nvPr/>
        </p:nvSpPr>
        <p:spPr>
          <a:xfrm>
            <a:off x="1596985" y="3845123"/>
            <a:ext cx="12152352" cy="352425"/>
          </a:xfrm>
          <a:prstGeom prst="rect">
            <a:avLst/>
          </a:prstGeom>
          <a:noFill/>
          <a:ln/>
        </p:spPr>
        <p:txBody>
          <a:bodyPr wrap="non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Understand key loan metrics and borrower profiles.</a:t>
            </a:r>
            <a:endParaRPr lang="en-US" dirty="0">
              <a:latin typeface="Times New Roman" panose="02020603050405020304" pitchFamily="18" charset="0"/>
              <a:cs typeface="Times New Roman" panose="02020603050405020304" pitchFamily="18" charset="0"/>
            </a:endParaRPr>
          </a:p>
        </p:txBody>
      </p:sp>
      <p:sp>
        <p:nvSpPr>
          <p:cNvPr id="7" name="Shape 5"/>
          <p:cNvSpPr/>
          <p:nvPr/>
        </p:nvSpPr>
        <p:spPr>
          <a:xfrm>
            <a:off x="881063" y="4709755"/>
            <a:ext cx="495657" cy="495657"/>
          </a:xfrm>
          <a:prstGeom prst="roundRect">
            <a:avLst>
              <a:gd name="adj" fmla="val 66668"/>
            </a:avLst>
          </a:prstGeom>
          <a:solidFill>
            <a:srgbClr val="0A081B"/>
          </a:solidFill>
          <a:ln w="22860">
            <a:solidFill>
              <a:srgbClr val="37A7E7"/>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 6"/>
          <p:cNvSpPr/>
          <p:nvPr/>
        </p:nvSpPr>
        <p:spPr>
          <a:xfrm>
            <a:off x="1596985" y="4781312"/>
            <a:ext cx="12152352" cy="352425"/>
          </a:xfrm>
          <a:prstGeom prst="rect">
            <a:avLst/>
          </a:prstGeom>
          <a:noFill/>
          <a:ln/>
        </p:spPr>
        <p:txBody>
          <a:bodyPr wrap="non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Identify trends in loan issuance and repayment behavior.</a:t>
            </a:r>
            <a:endParaRPr lang="en-US" dirty="0">
              <a:latin typeface="Times New Roman" panose="02020603050405020304" pitchFamily="18" charset="0"/>
              <a:cs typeface="Times New Roman" panose="02020603050405020304" pitchFamily="18" charset="0"/>
            </a:endParaRPr>
          </a:p>
        </p:txBody>
      </p:sp>
      <p:sp>
        <p:nvSpPr>
          <p:cNvPr id="9" name="Shape 7"/>
          <p:cNvSpPr/>
          <p:nvPr/>
        </p:nvSpPr>
        <p:spPr>
          <a:xfrm>
            <a:off x="881063" y="5645944"/>
            <a:ext cx="495657" cy="495657"/>
          </a:xfrm>
          <a:prstGeom prst="roundRect">
            <a:avLst>
              <a:gd name="adj" fmla="val 66668"/>
            </a:avLst>
          </a:prstGeom>
          <a:solidFill>
            <a:srgbClr val="0A081B"/>
          </a:solidFill>
          <a:ln w="22860">
            <a:solidFill>
              <a:srgbClr val="091231"/>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Text 8"/>
          <p:cNvSpPr/>
          <p:nvPr/>
        </p:nvSpPr>
        <p:spPr>
          <a:xfrm>
            <a:off x="1596985" y="5717500"/>
            <a:ext cx="12152352" cy="352425"/>
          </a:xfrm>
          <a:prstGeom prst="rect">
            <a:avLst/>
          </a:prstGeom>
          <a:noFill/>
          <a:ln/>
        </p:spPr>
        <p:txBody>
          <a:bodyPr wrap="non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Differentiate between good and bad loans using KPIs.</a:t>
            </a:r>
            <a:endParaRPr lang="en-US" dirty="0">
              <a:latin typeface="Times New Roman" panose="02020603050405020304" pitchFamily="18" charset="0"/>
              <a:cs typeface="Times New Roman" panose="02020603050405020304" pitchFamily="18" charset="0"/>
            </a:endParaRPr>
          </a:p>
        </p:txBody>
      </p:sp>
      <p:sp>
        <p:nvSpPr>
          <p:cNvPr id="11" name="Shape 9"/>
          <p:cNvSpPr/>
          <p:nvPr/>
        </p:nvSpPr>
        <p:spPr>
          <a:xfrm>
            <a:off x="881063" y="6582132"/>
            <a:ext cx="495657" cy="495657"/>
          </a:xfrm>
          <a:prstGeom prst="roundRect">
            <a:avLst>
              <a:gd name="adj" fmla="val 66668"/>
            </a:avLst>
          </a:prstGeom>
          <a:solidFill>
            <a:srgbClr val="0A081B"/>
          </a:solidFill>
          <a:ln w="22860">
            <a:solidFill>
              <a:srgbClr val="16FFBB"/>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2" name="Text 10"/>
          <p:cNvSpPr/>
          <p:nvPr/>
        </p:nvSpPr>
        <p:spPr>
          <a:xfrm>
            <a:off x="1596985" y="6653689"/>
            <a:ext cx="12152352" cy="352425"/>
          </a:xfrm>
          <a:prstGeom prst="rect">
            <a:avLst/>
          </a:prstGeom>
          <a:noFill/>
          <a:ln/>
        </p:spPr>
        <p:txBody>
          <a:bodyPr wrap="non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Empower stakeholders to make data-driven lending decisions through an interactive dashboard.</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0DCE59F-C770-AE6C-D9B9-34A6643784D5}"/>
              </a:ext>
            </a:extLst>
          </p:cNvPr>
          <p:cNvPicPr>
            <a:picLocks noChangeAspect="1"/>
          </p:cNvPicPr>
          <p:nvPr/>
        </p:nvPicPr>
        <p:blipFill>
          <a:blip r:embed="rId3"/>
          <a:stretch>
            <a:fillRect/>
          </a:stretch>
        </p:blipFill>
        <p:spPr>
          <a:xfrm>
            <a:off x="12886686" y="7706558"/>
            <a:ext cx="1638529" cy="4326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8198" y="562570"/>
            <a:ext cx="5631775" cy="568166"/>
          </a:xfrm>
          <a:prstGeom prst="rect">
            <a:avLst/>
          </a:prstGeom>
          <a:noFill/>
          <a:ln/>
        </p:spPr>
        <p:txBody>
          <a:bodyPr wrap="none" lIns="0" tIns="0" rIns="0" bIns="0" rtlCol="0" anchor="t"/>
          <a:lstStyle/>
          <a:p>
            <a:pPr marL="0" indent="0" algn="l">
              <a:lnSpc>
                <a:spcPts val="445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Tools &amp; Technologies Used</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18198" y="1667589"/>
            <a:ext cx="511373" cy="511373"/>
          </a:xfrm>
          <a:prstGeom prst="rect">
            <a:avLst/>
          </a:prstGeom>
        </p:spPr>
      </p:pic>
      <p:sp>
        <p:nvSpPr>
          <p:cNvPr id="4" name="Text 1"/>
          <p:cNvSpPr/>
          <p:nvPr/>
        </p:nvSpPr>
        <p:spPr>
          <a:xfrm>
            <a:off x="818198" y="2434590"/>
            <a:ext cx="2273022" cy="284083"/>
          </a:xfrm>
          <a:prstGeom prst="rect">
            <a:avLst/>
          </a:prstGeom>
          <a:noFill/>
          <a:ln/>
        </p:spPr>
        <p:txBody>
          <a:bodyPr wrap="none" lIns="0" tIns="0" rIns="0" bIns="0" rtlCol="0" anchor="t"/>
          <a:lstStyle/>
          <a:p>
            <a:pPr marL="0" indent="0" algn="l">
              <a:lnSpc>
                <a:spcPts val="22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Database</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818198" y="2923223"/>
            <a:ext cx="6247448" cy="327184"/>
          </a:xfrm>
          <a:prstGeom prst="rect">
            <a:avLst/>
          </a:prstGeom>
          <a:noFill/>
          <a:ln/>
        </p:spPr>
        <p:txBody>
          <a:bodyPr wrap="none" lIns="0" tIns="0" rIns="0" bIns="0" rtlCol="0" anchor="t"/>
          <a:lstStyle/>
          <a:p>
            <a:pPr marL="0" indent="0" algn="l">
              <a:lnSpc>
                <a:spcPts val="25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MySQL (Data Import &amp; Querying)</a:t>
            </a:r>
            <a:endParaRPr lang="en-US"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18198" y="3761780"/>
            <a:ext cx="511373" cy="511373"/>
          </a:xfrm>
          <a:prstGeom prst="rect">
            <a:avLst/>
          </a:prstGeom>
        </p:spPr>
      </p:pic>
      <p:sp>
        <p:nvSpPr>
          <p:cNvPr id="7" name="Text 3"/>
          <p:cNvSpPr/>
          <p:nvPr/>
        </p:nvSpPr>
        <p:spPr>
          <a:xfrm>
            <a:off x="818198" y="4528780"/>
            <a:ext cx="2273022" cy="284083"/>
          </a:xfrm>
          <a:prstGeom prst="rect">
            <a:avLst/>
          </a:prstGeom>
          <a:noFill/>
          <a:ln/>
        </p:spPr>
        <p:txBody>
          <a:bodyPr wrap="none" lIns="0" tIns="0" rIns="0" bIns="0" rtlCol="0" anchor="t"/>
          <a:lstStyle/>
          <a:p>
            <a:pPr marL="0" indent="0" algn="l">
              <a:lnSpc>
                <a:spcPts val="22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Scripting</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818198" y="5017413"/>
            <a:ext cx="6247448" cy="327184"/>
          </a:xfrm>
          <a:prstGeom prst="rect">
            <a:avLst/>
          </a:prstGeom>
          <a:noFill/>
          <a:ln/>
        </p:spPr>
        <p:txBody>
          <a:bodyPr wrap="none" lIns="0" tIns="0" rIns="0" bIns="0" rtlCol="0" anchor="t"/>
          <a:lstStyle/>
          <a:p>
            <a:pPr marL="0" indent="0" algn="l">
              <a:lnSpc>
                <a:spcPts val="25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Python (Data Pipeline via Jupyter Notebook)</a:t>
            </a:r>
            <a:endParaRPr lang="en-US"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818198" y="5855970"/>
            <a:ext cx="511373" cy="511373"/>
          </a:xfrm>
          <a:prstGeom prst="rect">
            <a:avLst/>
          </a:prstGeom>
        </p:spPr>
      </p:pic>
      <p:sp>
        <p:nvSpPr>
          <p:cNvPr id="10" name="Text 5"/>
          <p:cNvSpPr/>
          <p:nvPr/>
        </p:nvSpPr>
        <p:spPr>
          <a:xfrm>
            <a:off x="818198" y="6622971"/>
            <a:ext cx="2273022" cy="284083"/>
          </a:xfrm>
          <a:prstGeom prst="rect">
            <a:avLst/>
          </a:prstGeom>
          <a:noFill/>
          <a:ln/>
        </p:spPr>
        <p:txBody>
          <a:bodyPr wrap="none" lIns="0" tIns="0" rIns="0" bIns="0" rtlCol="0" anchor="t"/>
          <a:lstStyle/>
          <a:p>
            <a:pPr marL="0" indent="0" algn="l">
              <a:lnSpc>
                <a:spcPts val="22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Visualization</a:t>
            </a:r>
            <a:endParaRPr lang="en-US" dirty="0">
              <a:latin typeface="Times New Roman" panose="02020603050405020304" pitchFamily="18" charset="0"/>
              <a:cs typeface="Times New Roman" panose="02020603050405020304" pitchFamily="18" charset="0"/>
            </a:endParaRPr>
          </a:p>
        </p:txBody>
      </p:sp>
      <p:sp>
        <p:nvSpPr>
          <p:cNvPr id="11" name="Text 6"/>
          <p:cNvSpPr/>
          <p:nvPr/>
        </p:nvSpPr>
        <p:spPr>
          <a:xfrm>
            <a:off x="818198" y="7111603"/>
            <a:ext cx="6247448" cy="327184"/>
          </a:xfrm>
          <a:prstGeom prst="rect">
            <a:avLst/>
          </a:prstGeom>
          <a:noFill/>
          <a:ln/>
        </p:spPr>
        <p:txBody>
          <a:bodyPr wrap="none" lIns="0" tIns="0" rIns="0" bIns="0" rtlCol="0" anchor="t"/>
          <a:lstStyle/>
          <a:p>
            <a:pPr marL="0" indent="0" algn="l">
              <a:lnSpc>
                <a:spcPts val="25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Power BI (Dashboard Creation, KPIs, Filters)</a:t>
            </a:r>
            <a:endParaRPr lang="en-US"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7572375" y="1667589"/>
            <a:ext cx="6247448" cy="4274463"/>
          </a:xfrm>
          <a:prstGeom prst="rect">
            <a:avLst/>
          </a:prstGeom>
        </p:spPr>
      </p:pic>
      <p:sp>
        <p:nvSpPr>
          <p:cNvPr id="13" name="Text 7"/>
          <p:cNvSpPr/>
          <p:nvPr/>
        </p:nvSpPr>
        <p:spPr>
          <a:xfrm>
            <a:off x="7572375" y="6172081"/>
            <a:ext cx="2273022" cy="284083"/>
          </a:xfrm>
          <a:prstGeom prst="rect">
            <a:avLst/>
          </a:prstGeom>
          <a:noFill/>
          <a:ln/>
        </p:spPr>
        <p:txBody>
          <a:bodyPr wrap="none" lIns="0" tIns="0" rIns="0" bIns="0" rtlCol="0" anchor="t"/>
          <a:lstStyle/>
          <a:p>
            <a:pPr marL="0" indent="0" algn="l">
              <a:lnSpc>
                <a:spcPts val="220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Data Source</a:t>
            </a:r>
            <a:endParaRPr lang="en-US" dirty="0">
              <a:latin typeface="Times New Roman" panose="02020603050405020304" pitchFamily="18" charset="0"/>
              <a:cs typeface="Times New Roman" panose="02020603050405020304" pitchFamily="18" charset="0"/>
            </a:endParaRPr>
          </a:p>
        </p:txBody>
      </p:sp>
      <p:sp>
        <p:nvSpPr>
          <p:cNvPr id="14" name="Text 8"/>
          <p:cNvSpPr/>
          <p:nvPr/>
        </p:nvSpPr>
        <p:spPr>
          <a:xfrm>
            <a:off x="7572375" y="6660713"/>
            <a:ext cx="6247448" cy="327184"/>
          </a:xfrm>
          <a:prstGeom prst="rect">
            <a:avLst/>
          </a:prstGeom>
          <a:noFill/>
          <a:ln/>
        </p:spPr>
        <p:txBody>
          <a:bodyPr wrap="none" lIns="0" tIns="0" rIns="0" bIns="0" rtlCol="0" anchor="t"/>
          <a:lstStyle/>
          <a:p>
            <a:pPr marL="0" indent="0" algn="l">
              <a:lnSpc>
                <a:spcPts val="25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bank_loan_new.csv</a:t>
            </a:r>
            <a:endParaRPr 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E4EC72D-A5D3-0740-1496-E2F2C3AF283A}"/>
              </a:ext>
            </a:extLst>
          </p:cNvPr>
          <p:cNvPicPr>
            <a:picLocks noChangeAspect="1"/>
          </p:cNvPicPr>
          <p:nvPr/>
        </p:nvPicPr>
        <p:blipFill>
          <a:blip r:embed="rId7"/>
          <a:stretch>
            <a:fillRect/>
          </a:stretch>
        </p:blipFill>
        <p:spPr>
          <a:xfrm>
            <a:off x="12886686" y="7706558"/>
            <a:ext cx="1638529" cy="4326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ext 0"/>
          <p:cNvSpPr/>
          <p:nvPr/>
        </p:nvSpPr>
        <p:spPr>
          <a:xfrm>
            <a:off x="716399" y="494467"/>
            <a:ext cx="4800005" cy="497443"/>
          </a:xfrm>
          <a:prstGeom prst="rect">
            <a:avLst/>
          </a:prstGeom>
          <a:noFill/>
          <a:ln/>
        </p:spPr>
        <p:txBody>
          <a:bodyPr wrap="none" lIns="0" tIns="0" rIns="0" bIns="0" rtlCol="0" anchor="t"/>
          <a:lstStyle/>
          <a:p>
            <a:pPr marL="0" indent="0" algn="l">
              <a:lnSpc>
                <a:spcPts val="39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DASHBOARD 1: SUMMARY</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716399" y="1350050"/>
            <a:ext cx="402908" cy="402908"/>
          </a:xfrm>
          <a:prstGeom prst="roundRect">
            <a:avLst>
              <a:gd name="adj" fmla="val 66679"/>
            </a:avLst>
          </a:prstGeom>
          <a:solidFill>
            <a:srgbClr val="0A081B"/>
          </a:solidFill>
          <a:ln w="15240">
            <a:solidFill>
              <a:srgbClr val="16FFBB"/>
            </a:solidFill>
            <a:prstDash val="solid"/>
          </a:ln>
        </p:spPr>
      </p:sp>
      <p:sp>
        <p:nvSpPr>
          <p:cNvPr id="4" name="Text 2"/>
          <p:cNvSpPr/>
          <p:nvPr/>
        </p:nvSpPr>
        <p:spPr>
          <a:xfrm>
            <a:off x="798493" y="1402259"/>
            <a:ext cx="238720" cy="298490"/>
          </a:xfrm>
          <a:prstGeom prst="rect">
            <a:avLst/>
          </a:prstGeom>
          <a:noFill/>
          <a:ln/>
        </p:spPr>
        <p:txBody>
          <a:bodyPr wrap="none" lIns="0" tIns="0" rIns="0" bIns="0" rtlCol="0" anchor="t"/>
          <a:lstStyle/>
          <a:p>
            <a:pPr marL="0" indent="0" algn="ctr">
              <a:lnSpc>
                <a:spcPts val="18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1298377" y="1411605"/>
            <a:ext cx="2168723" cy="248603"/>
          </a:xfrm>
          <a:prstGeom prst="rect">
            <a:avLst/>
          </a:prstGeom>
          <a:noFill/>
          <a:ln/>
        </p:spPr>
        <p:txBody>
          <a:bodyPr wrap="none" lIns="0" tIns="0" rIns="0" bIns="0" rtlCol="0" anchor="t"/>
          <a:lstStyle/>
          <a:p>
            <a:pPr marL="0" indent="0" algn="l">
              <a:lnSpc>
                <a:spcPts val="19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Total Loan Applications</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298377" y="1767602"/>
            <a:ext cx="12615624" cy="572929"/>
          </a:xfrm>
          <a:prstGeom prst="rect">
            <a:avLst/>
          </a:prstGeom>
          <a:noFill/>
          <a:ln/>
        </p:spPr>
        <p:txBody>
          <a:bodyPr wrap="square" lIns="0" tIns="0" rIns="0" bIns="0" rtlCol="0" anchor="t"/>
          <a:lstStyle/>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We need to calculate the total number of loan applications received during a specified period. Additionally, it is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essential to monitor the Month-to-Date (MTD) Loan Applications and track changes Month-over-Month (MoM).</a:t>
            </a:r>
            <a:endParaRPr lang="en-US" dirty="0">
              <a:latin typeface="Times New Roman" panose="02020603050405020304" pitchFamily="18" charset="0"/>
              <a:cs typeface="Times New Roman" panose="02020603050405020304" pitchFamily="18" charset="0"/>
            </a:endParaRPr>
          </a:p>
        </p:txBody>
      </p:sp>
      <p:sp>
        <p:nvSpPr>
          <p:cNvPr id="7" name="Shape 5"/>
          <p:cNvSpPr/>
          <p:nvPr/>
        </p:nvSpPr>
        <p:spPr>
          <a:xfrm>
            <a:off x="716399" y="2698671"/>
            <a:ext cx="402908" cy="402908"/>
          </a:xfrm>
          <a:prstGeom prst="roundRect">
            <a:avLst>
              <a:gd name="adj" fmla="val 66679"/>
            </a:avLst>
          </a:prstGeom>
          <a:solidFill>
            <a:srgbClr val="0A081B"/>
          </a:solidFill>
          <a:ln w="15240">
            <a:solidFill>
              <a:srgbClr val="29DDDA"/>
            </a:solidFill>
            <a:prstDash val="solid"/>
          </a:ln>
        </p:spPr>
      </p:sp>
      <p:sp>
        <p:nvSpPr>
          <p:cNvPr id="8" name="Text 6"/>
          <p:cNvSpPr/>
          <p:nvPr/>
        </p:nvSpPr>
        <p:spPr>
          <a:xfrm>
            <a:off x="798493" y="2750880"/>
            <a:ext cx="238720" cy="298490"/>
          </a:xfrm>
          <a:prstGeom prst="rect">
            <a:avLst/>
          </a:prstGeom>
          <a:noFill/>
          <a:ln/>
        </p:spPr>
        <p:txBody>
          <a:bodyPr wrap="none" lIns="0" tIns="0" rIns="0" bIns="0" rtlCol="0" anchor="t"/>
          <a:lstStyle/>
          <a:p>
            <a:pPr marL="0" indent="0" algn="ctr">
              <a:lnSpc>
                <a:spcPts val="18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298377" y="2760226"/>
            <a:ext cx="1990011" cy="248603"/>
          </a:xfrm>
          <a:prstGeom prst="rect">
            <a:avLst/>
          </a:prstGeom>
          <a:noFill/>
          <a:ln/>
        </p:spPr>
        <p:txBody>
          <a:bodyPr wrap="none" lIns="0" tIns="0" rIns="0" bIns="0" rtlCol="0" anchor="t"/>
          <a:lstStyle/>
          <a:p>
            <a:pPr marL="0" indent="0" algn="l">
              <a:lnSpc>
                <a:spcPts val="19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Total Funded Amount</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1298377" y="3116223"/>
            <a:ext cx="12615624" cy="572929"/>
          </a:xfrm>
          <a:prstGeom prst="rect">
            <a:avLst/>
          </a:prstGeom>
          <a:noFill/>
          <a:ln/>
        </p:spPr>
        <p:txBody>
          <a:bodyPr wrap="square" lIns="0" tIns="0" rIns="0" bIns="0" rtlCol="0" anchor="t"/>
          <a:lstStyle/>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Understanding the total amount of funds disbursed as loans is crucial. We also want to keep an eye on the MTD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Total Funded Amount and </a:t>
            </a:r>
            <a:r>
              <a:rPr lang="en-US" dirty="0" err="1">
                <a:solidFill>
                  <a:srgbClr val="E0E4E6"/>
                </a:solidFill>
                <a:latin typeface="Times New Roman" panose="02020603050405020304" pitchFamily="18" charset="0"/>
                <a:ea typeface="Barlow" pitchFamily="34" charset="-122"/>
                <a:cs typeface="Times New Roman" panose="02020603050405020304" pitchFamily="18" charset="0"/>
              </a:rPr>
              <a:t>analyse</a:t>
            </a:r>
            <a:r>
              <a:rPr lang="en-US" dirty="0">
                <a:solidFill>
                  <a:srgbClr val="E0E4E6"/>
                </a:solidFill>
                <a:latin typeface="Times New Roman" panose="02020603050405020304" pitchFamily="18" charset="0"/>
                <a:ea typeface="Barlow" pitchFamily="34" charset="-122"/>
                <a:cs typeface="Times New Roman" panose="02020603050405020304" pitchFamily="18" charset="0"/>
              </a:rPr>
              <a:t> the Month-over-Month (MoM) changes in this metric.</a:t>
            </a:r>
            <a:endParaRPr lang="en-US" dirty="0">
              <a:latin typeface="Times New Roman" panose="02020603050405020304" pitchFamily="18" charset="0"/>
              <a:cs typeface="Times New Roman" panose="02020603050405020304" pitchFamily="18" charset="0"/>
            </a:endParaRPr>
          </a:p>
        </p:txBody>
      </p:sp>
      <p:sp>
        <p:nvSpPr>
          <p:cNvPr id="11" name="Shape 9"/>
          <p:cNvSpPr/>
          <p:nvPr/>
        </p:nvSpPr>
        <p:spPr>
          <a:xfrm>
            <a:off x="716399" y="4047292"/>
            <a:ext cx="402908" cy="402908"/>
          </a:xfrm>
          <a:prstGeom prst="roundRect">
            <a:avLst>
              <a:gd name="adj" fmla="val 66679"/>
            </a:avLst>
          </a:prstGeom>
          <a:solidFill>
            <a:srgbClr val="0A081B"/>
          </a:solidFill>
          <a:ln w="15240">
            <a:solidFill>
              <a:srgbClr val="37A7E7"/>
            </a:solidFill>
            <a:prstDash val="solid"/>
          </a:ln>
        </p:spPr>
      </p:sp>
      <p:sp>
        <p:nvSpPr>
          <p:cNvPr id="12" name="Text 10"/>
          <p:cNvSpPr/>
          <p:nvPr/>
        </p:nvSpPr>
        <p:spPr>
          <a:xfrm>
            <a:off x="798493" y="4099500"/>
            <a:ext cx="238720" cy="298490"/>
          </a:xfrm>
          <a:prstGeom prst="rect">
            <a:avLst/>
          </a:prstGeom>
          <a:noFill/>
          <a:ln/>
        </p:spPr>
        <p:txBody>
          <a:bodyPr wrap="none" lIns="0" tIns="0" rIns="0" bIns="0" rtlCol="0" anchor="t"/>
          <a:lstStyle/>
          <a:p>
            <a:pPr marL="0" indent="0" algn="ctr">
              <a:lnSpc>
                <a:spcPts val="18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1298377" y="4108847"/>
            <a:ext cx="2141339" cy="248603"/>
          </a:xfrm>
          <a:prstGeom prst="rect">
            <a:avLst/>
          </a:prstGeom>
          <a:noFill/>
          <a:ln/>
        </p:spPr>
        <p:txBody>
          <a:bodyPr wrap="none" lIns="0" tIns="0" rIns="0" bIns="0" rtlCol="0" anchor="t"/>
          <a:lstStyle/>
          <a:p>
            <a:pPr marL="0" indent="0" algn="l">
              <a:lnSpc>
                <a:spcPts val="19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Total Amount Received</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1298377" y="4464844"/>
            <a:ext cx="12615624" cy="572929"/>
          </a:xfrm>
          <a:prstGeom prst="rect">
            <a:avLst/>
          </a:prstGeom>
          <a:noFill/>
          <a:ln/>
        </p:spPr>
        <p:txBody>
          <a:bodyPr wrap="square" lIns="0" tIns="0" rIns="0" bIns="0" rtlCol="0" anchor="t"/>
          <a:lstStyle/>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Tracking the total amount received from borrowers is essential for assessing the bank's cash flow and loan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repayment. We should </a:t>
            </a:r>
            <a:r>
              <a:rPr lang="en-US" dirty="0" err="1">
                <a:solidFill>
                  <a:srgbClr val="E0E4E6"/>
                </a:solidFill>
                <a:latin typeface="Times New Roman" panose="02020603050405020304" pitchFamily="18" charset="0"/>
                <a:ea typeface="Barlow" pitchFamily="34" charset="-122"/>
                <a:cs typeface="Times New Roman" panose="02020603050405020304" pitchFamily="18" charset="0"/>
              </a:rPr>
              <a:t>analyse</a:t>
            </a:r>
            <a:r>
              <a:rPr lang="en-US" dirty="0">
                <a:solidFill>
                  <a:srgbClr val="E0E4E6"/>
                </a:solidFill>
                <a:latin typeface="Times New Roman" panose="02020603050405020304" pitchFamily="18" charset="0"/>
                <a:ea typeface="Barlow" pitchFamily="34" charset="-122"/>
                <a:cs typeface="Times New Roman" panose="02020603050405020304" pitchFamily="18" charset="0"/>
              </a:rPr>
              <a:t> the Month-to-Date (MTD) Total Amount Received and observe the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Month-over-Month (MoM) changes.</a:t>
            </a:r>
            <a:endParaRPr lang="en-US" dirty="0">
              <a:latin typeface="Times New Roman" panose="02020603050405020304" pitchFamily="18" charset="0"/>
              <a:cs typeface="Times New Roman" panose="02020603050405020304" pitchFamily="18" charset="0"/>
            </a:endParaRPr>
          </a:p>
        </p:txBody>
      </p:sp>
      <p:sp>
        <p:nvSpPr>
          <p:cNvPr id="15" name="Shape 13"/>
          <p:cNvSpPr/>
          <p:nvPr/>
        </p:nvSpPr>
        <p:spPr>
          <a:xfrm>
            <a:off x="716399" y="5395913"/>
            <a:ext cx="402908" cy="402908"/>
          </a:xfrm>
          <a:prstGeom prst="roundRect">
            <a:avLst>
              <a:gd name="adj" fmla="val 66679"/>
            </a:avLst>
          </a:prstGeom>
          <a:solidFill>
            <a:srgbClr val="0A081B"/>
          </a:solidFill>
          <a:ln w="15240">
            <a:solidFill>
              <a:srgbClr val="091231"/>
            </a:solidFill>
            <a:prstDash val="solid"/>
          </a:ln>
        </p:spPr>
      </p:sp>
      <p:sp>
        <p:nvSpPr>
          <p:cNvPr id="16" name="Text 14"/>
          <p:cNvSpPr/>
          <p:nvPr/>
        </p:nvSpPr>
        <p:spPr>
          <a:xfrm>
            <a:off x="798493" y="5448121"/>
            <a:ext cx="238720" cy="298490"/>
          </a:xfrm>
          <a:prstGeom prst="rect">
            <a:avLst/>
          </a:prstGeom>
          <a:noFill/>
          <a:ln/>
        </p:spPr>
        <p:txBody>
          <a:bodyPr wrap="none" lIns="0" tIns="0" rIns="0" bIns="0" rtlCol="0" anchor="t"/>
          <a:lstStyle/>
          <a:p>
            <a:pPr marL="0" indent="0" algn="ctr">
              <a:lnSpc>
                <a:spcPts val="18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1298377" y="5457468"/>
            <a:ext cx="2016919" cy="248603"/>
          </a:xfrm>
          <a:prstGeom prst="rect">
            <a:avLst/>
          </a:prstGeom>
          <a:noFill/>
          <a:ln/>
        </p:spPr>
        <p:txBody>
          <a:bodyPr wrap="none" lIns="0" tIns="0" rIns="0" bIns="0" rtlCol="0" anchor="t"/>
          <a:lstStyle/>
          <a:p>
            <a:pPr marL="0" indent="0" algn="l">
              <a:lnSpc>
                <a:spcPts val="19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Average Interest Rate</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1298377" y="5813465"/>
            <a:ext cx="12615624" cy="572929"/>
          </a:xfrm>
          <a:prstGeom prst="rect">
            <a:avLst/>
          </a:prstGeom>
          <a:noFill/>
          <a:ln/>
        </p:spPr>
        <p:txBody>
          <a:bodyPr wrap="square" lIns="0" tIns="0" rIns="0" bIns="0" rtlCol="0" anchor="t"/>
          <a:lstStyle/>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Calculating the average interest rate across all loans, MTD, and monitoring the Month-over-Month (MoM)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variations in interest rates will provide insights into our lending portfolio's overall cost.</a:t>
            </a:r>
            <a:endParaRPr lang="en-US" dirty="0">
              <a:latin typeface="Times New Roman" panose="02020603050405020304" pitchFamily="18" charset="0"/>
              <a:cs typeface="Times New Roman" panose="02020603050405020304" pitchFamily="18" charset="0"/>
            </a:endParaRPr>
          </a:p>
        </p:txBody>
      </p:sp>
      <p:sp>
        <p:nvSpPr>
          <p:cNvPr id="19" name="Shape 17"/>
          <p:cNvSpPr/>
          <p:nvPr/>
        </p:nvSpPr>
        <p:spPr>
          <a:xfrm>
            <a:off x="716399" y="6744533"/>
            <a:ext cx="402908" cy="402908"/>
          </a:xfrm>
          <a:prstGeom prst="roundRect">
            <a:avLst>
              <a:gd name="adj" fmla="val 66679"/>
            </a:avLst>
          </a:prstGeom>
          <a:solidFill>
            <a:srgbClr val="0A081B"/>
          </a:solidFill>
          <a:ln w="15240">
            <a:solidFill>
              <a:srgbClr val="16FFBB"/>
            </a:solidFill>
            <a:prstDash val="solid"/>
          </a:ln>
        </p:spPr>
      </p:sp>
      <p:sp>
        <p:nvSpPr>
          <p:cNvPr id="20" name="Text 18"/>
          <p:cNvSpPr/>
          <p:nvPr/>
        </p:nvSpPr>
        <p:spPr>
          <a:xfrm>
            <a:off x="798493" y="6796742"/>
            <a:ext cx="238720" cy="298490"/>
          </a:xfrm>
          <a:prstGeom prst="rect">
            <a:avLst/>
          </a:prstGeom>
          <a:noFill/>
          <a:ln/>
        </p:spPr>
        <p:txBody>
          <a:bodyPr wrap="none" lIns="0" tIns="0" rIns="0" bIns="0" rtlCol="0" anchor="t"/>
          <a:lstStyle/>
          <a:p>
            <a:pPr marL="0" indent="0" algn="ctr">
              <a:lnSpc>
                <a:spcPts val="18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1298377" y="6806089"/>
            <a:ext cx="3306604" cy="248603"/>
          </a:xfrm>
          <a:prstGeom prst="rect">
            <a:avLst/>
          </a:prstGeom>
          <a:noFill/>
          <a:ln/>
        </p:spPr>
        <p:txBody>
          <a:bodyPr wrap="none" lIns="0" tIns="0" rIns="0" bIns="0" rtlCol="0" anchor="t"/>
          <a:lstStyle/>
          <a:p>
            <a:pPr marL="0" indent="0" algn="l">
              <a:lnSpc>
                <a:spcPts val="195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Average Debt-to-Income Ratio (DTI)</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1298377" y="7162086"/>
            <a:ext cx="12615624" cy="572929"/>
          </a:xfrm>
          <a:prstGeom prst="rect">
            <a:avLst/>
          </a:prstGeom>
          <a:noFill/>
          <a:ln/>
        </p:spPr>
        <p:txBody>
          <a:bodyPr wrap="square" lIns="0" tIns="0" rIns="0" bIns="0" rtlCol="0" anchor="t"/>
          <a:lstStyle/>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Evaluating the average DTI for our borrowers helps us gauge their financial health. We need to compute the </a:t>
            </a:r>
          </a:p>
          <a:p>
            <a:pPr marL="0" indent="0" algn="l">
              <a:lnSpc>
                <a:spcPts val="22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average DTI for all loans, MTD, and track Month-over-Month (MoM) fluctuations.</a:t>
            </a:r>
            <a:endParaRPr lang="en-US"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F7B5C08C-653A-65F7-DDA3-47F8A533B214}"/>
              </a:ext>
            </a:extLst>
          </p:cNvPr>
          <p:cNvPicPr>
            <a:picLocks noChangeAspect="1"/>
          </p:cNvPicPr>
          <p:nvPr/>
        </p:nvPicPr>
        <p:blipFill>
          <a:blip r:embed="rId4"/>
          <a:stretch>
            <a:fillRect/>
          </a:stretch>
        </p:blipFill>
        <p:spPr>
          <a:xfrm>
            <a:off x="12080036" y="1546192"/>
            <a:ext cx="1603811" cy="1015747"/>
          </a:xfrm>
          <a:prstGeom prst="rect">
            <a:avLst/>
          </a:prstGeom>
          <a:blipFill dpi="0" rotWithShape="1">
            <a:blip r:embed="rId5">
              <a:alphaModFix amt="41000"/>
            </a:blip>
            <a:srcRect/>
            <a:tile tx="0" ty="0" sx="100000" sy="100000" flip="none" algn="tl"/>
          </a:blipFill>
        </p:spPr>
      </p:pic>
      <p:pic>
        <p:nvPicPr>
          <p:cNvPr id="28" name="Picture 27">
            <a:extLst>
              <a:ext uri="{FF2B5EF4-FFF2-40B4-BE49-F238E27FC236}">
                <a16:creationId xmlns:a16="http://schemas.microsoft.com/office/drawing/2014/main" id="{3F0738DA-AC39-B99C-061F-78A42FC52956}"/>
              </a:ext>
            </a:extLst>
          </p:cNvPr>
          <p:cNvPicPr>
            <a:picLocks noChangeAspect="1"/>
          </p:cNvPicPr>
          <p:nvPr/>
        </p:nvPicPr>
        <p:blipFill>
          <a:blip r:embed="rId6"/>
          <a:stretch>
            <a:fillRect/>
          </a:stretch>
        </p:blipFill>
        <p:spPr>
          <a:xfrm>
            <a:off x="12062004" y="2884527"/>
            <a:ext cx="1639877" cy="1001271"/>
          </a:xfrm>
          <a:prstGeom prst="rect">
            <a:avLst/>
          </a:prstGeom>
        </p:spPr>
      </p:pic>
      <p:pic>
        <p:nvPicPr>
          <p:cNvPr id="30" name="Picture 29">
            <a:extLst>
              <a:ext uri="{FF2B5EF4-FFF2-40B4-BE49-F238E27FC236}">
                <a16:creationId xmlns:a16="http://schemas.microsoft.com/office/drawing/2014/main" id="{CC031E13-1053-6AA5-77A0-4473BA231B15}"/>
              </a:ext>
            </a:extLst>
          </p:cNvPr>
          <p:cNvPicPr>
            <a:picLocks noChangeAspect="1"/>
          </p:cNvPicPr>
          <p:nvPr/>
        </p:nvPicPr>
        <p:blipFill>
          <a:blip r:embed="rId7"/>
          <a:stretch>
            <a:fillRect/>
          </a:stretch>
        </p:blipFill>
        <p:spPr>
          <a:xfrm>
            <a:off x="12043970" y="4248745"/>
            <a:ext cx="1639877" cy="1010351"/>
          </a:xfrm>
          <a:prstGeom prst="rect">
            <a:avLst/>
          </a:prstGeom>
        </p:spPr>
      </p:pic>
      <p:pic>
        <p:nvPicPr>
          <p:cNvPr id="32" name="Picture 31">
            <a:extLst>
              <a:ext uri="{FF2B5EF4-FFF2-40B4-BE49-F238E27FC236}">
                <a16:creationId xmlns:a16="http://schemas.microsoft.com/office/drawing/2014/main" id="{85ED056A-C88C-3D24-33AD-81B3970425D9}"/>
              </a:ext>
            </a:extLst>
          </p:cNvPr>
          <p:cNvPicPr>
            <a:picLocks noChangeAspect="1"/>
          </p:cNvPicPr>
          <p:nvPr/>
        </p:nvPicPr>
        <p:blipFill>
          <a:blip r:embed="rId8"/>
          <a:stretch>
            <a:fillRect/>
          </a:stretch>
        </p:blipFill>
        <p:spPr>
          <a:xfrm>
            <a:off x="12043970" y="5581769"/>
            <a:ext cx="1600832" cy="1016642"/>
          </a:xfrm>
          <a:prstGeom prst="rect">
            <a:avLst/>
          </a:prstGeom>
        </p:spPr>
      </p:pic>
      <p:pic>
        <p:nvPicPr>
          <p:cNvPr id="34" name="Picture 33">
            <a:extLst>
              <a:ext uri="{FF2B5EF4-FFF2-40B4-BE49-F238E27FC236}">
                <a16:creationId xmlns:a16="http://schemas.microsoft.com/office/drawing/2014/main" id="{672A7387-EC60-AB88-E86F-BED07F661103}"/>
              </a:ext>
            </a:extLst>
          </p:cNvPr>
          <p:cNvPicPr>
            <a:picLocks noChangeAspect="1"/>
          </p:cNvPicPr>
          <p:nvPr/>
        </p:nvPicPr>
        <p:blipFill>
          <a:blip r:embed="rId9"/>
          <a:stretch>
            <a:fillRect/>
          </a:stretch>
        </p:blipFill>
        <p:spPr>
          <a:xfrm>
            <a:off x="12043970" y="6806089"/>
            <a:ext cx="1564766" cy="977979"/>
          </a:xfrm>
          <a:prstGeom prst="rect">
            <a:avLst/>
          </a:prstGeom>
        </p:spPr>
      </p:pic>
      <p:pic>
        <p:nvPicPr>
          <p:cNvPr id="36" name="Picture 35">
            <a:extLst>
              <a:ext uri="{FF2B5EF4-FFF2-40B4-BE49-F238E27FC236}">
                <a16:creationId xmlns:a16="http://schemas.microsoft.com/office/drawing/2014/main" id="{B6D7F0C6-8BBB-B9A5-A1D4-801862046244}"/>
              </a:ext>
            </a:extLst>
          </p:cNvPr>
          <p:cNvPicPr>
            <a:picLocks noChangeAspect="1"/>
          </p:cNvPicPr>
          <p:nvPr/>
        </p:nvPicPr>
        <p:blipFill>
          <a:blip r:embed="rId10"/>
          <a:stretch>
            <a:fillRect/>
          </a:stretch>
        </p:blipFill>
        <p:spPr>
          <a:xfrm>
            <a:off x="12882616" y="7784068"/>
            <a:ext cx="1638529" cy="323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2362" y="551617"/>
            <a:ext cx="5620941" cy="557213"/>
          </a:xfrm>
          <a:prstGeom prst="rect">
            <a:avLst/>
          </a:prstGeom>
          <a:noFill/>
          <a:ln/>
        </p:spPr>
        <p:txBody>
          <a:bodyPr wrap="none" lIns="0" tIns="0" rIns="0" bIns="0" rtlCol="0" anchor="t"/>
          <a:lstStyle/>
          <a:p>
            <a:pPr marL="0" indent="0" algn="l">
              <a:lnSpc>
                <a:spcPts val="435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Good Loan v Bad Loan KPI’s</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802362" y="1610201"/>
            <a:ext cx="2228850" cy="278606"/>
          </a:xfrm>
          <a:prstGeom prst="rect">
            <a:avLst/>
          </a:prstGeom>
          <a:noFill/>
          <a:ln/>
        </p:spPr>
        <p:txBody>
          <a:bodyPr wrap="none" lIns="0" tIns="0" rIns="0" bIns="0" rtlCol="0" anchor="t"/>
          <a:lstStyle/>
          <a:p>
            <a:pPr marL="0" indent="0" algn="l">
              <a:lnSpc>
                <a:spcPts val="215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Good Loan</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802362" y="2114431"/>
            <a:ext cx="451247" cy="451247"/>
          </a:xfrm>
          <a:prstGeom prst="roundRect">
            <a:avLst>
              <a:gd name="adj" fmla="val 66684"/>
            </a:avLst>
          </a:prstGeom>
          <a:solidFill>
            <a:srgbClr val="0A081B"/>
          </a:solidFill>
          <a:ln w="22860">
            <a:solidFill>
              <a:srgbClr val="16FFBB"/>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 3"/>
          <p:cNvSpPr/>
          <p:nvPr/>
        </p:nvSpPr>
        <p:spPr>
          <a:xfrm>
            <a:off x="1454110" y="2179558"/>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Good Loan Application Percentage</a:t>
            </a:r>
            <a:endParaRPr lang="en-US" dirty="0">
              <a:latin typeface="Times New Roman" panose="02020603050405020304" pitchFamily="18" charset="0"/>
              <a:cs typeface="Times New Roman" panose="02020603050405020304" pitchFamily="18" charset="0"/>
            </a:endParaRPr>
          </a:p>
        </p:txBody>
      </p:sp>
      <p:sp>
        <p:nvSpPr>
          <p:cNvPr id="6" name="Shape 4"/>
          <p:cNvSpPr/>
          <p:nvPr/>
        </p:nvSpPr>
        <p:spPr>
          <a:xfrm>
            <a:off x="802362" y="2966799"/>
            <a:ext cx="451247" cy="451247"/>
          </a:xfrm>
          <a:prstGeom prst="roundRect">
            <a:avLst>
              <a:gd name="adj" fmla="val 66684"/>
            </a:avLst>
          </a:prstGeom>
          <a:solidFill>
            <a:srgbClr val="0A081B"/>
          </a:solidFill>
          <a:ln w="22860">
            <a:solidFill>
              <a:srgbClr val="29DDDA"/>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Text 5"/>
          <p:cNvSpPr/>
          <p:nvPr/>
        </p:nvSpPr>
        <p:spPr>
          <a:xfrm>
            <a:off x="1454110" y="3031927"/>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Good Loan Applications</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802362" y="3819168"/>
            <a:ext cx="451247" cy="451247"/>
          </a:xfrm>
          <a:prstGeom prst="roundRect">
            <a:avLst>
              <a:gd name="adj" fmla="val 66684"/>
            </a:avLst>
          </a:prstGeom>
          <a:solidFill>
            <a:srgbClr val="0A081B"/>
          </a:solidFill>
          <a:ln w="22860">
            <a:solidFill>
              <a:srgbClr val="37A7E7"/>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9" name="Text 7"/>
          <p:cNvSpPr/>
          <p:nvPr/>
        </p:nvSpPr>
        <p:spPr>
          <a:xfrm>
            <a:off x="1454110" y="3884295"/>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Good Loan Funded Amount</a:t>
            </a:r>
            <a:endParaRPr lang="en-US" dirty="0">
              <a:latin typeface="Times New Roman" panose="02020603050405020304" pitchFamily="18" charset="0"/>
              <a:cs typeface="Times New Roman" panose="02020603050405020304" pitchFamily="18" charset="0"/>
            </a:endParaRPr>
          </a:p>
        </p:txBody>
      </p:sp>
      <p:sp>
        <p:nvSpPr>
          <p:cNvPr id="10" name="Shape 8"/>
          <p:cNvSpPr/>
          <p:nvPr/>
        </p:nvSpPr>
        <p:spPr>
          <a:xfrm>
            <a:off x="802362" y="4671536"/>
            <a:ext cx="451247" cy="451247"/>
          </a:xfrm>
          <a:prstGeom prst="roundRect">
            <a:avLst>
              <a:gd name="adj" fmla="val 66684"/>
            </a:avLst>
          </a:prstGeom>
          <a:solidFill>
            <a:srgbClr val="0A081B"/>
          </a:solidFill>
          <a:ln w="22860">
            <a:solidFill>
              <a:srgbClr val="091231"/>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Text 9"/>
          <p:cNvSpPr/>
          <p:nvPr/>
        </p:nvSpPr>
        <p:spPr>
          <a:xfrm>
            <a:off x="1454110" y="4736663"/>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Good Loan Total Received Amount</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7567493" y="1610201"/>
            <a:ext cx="2228850" cy="278606"/>
          </a:xfrm>
          <a:prstGeom prst="rect">
            <a:avLst/>
          </a:prstGeom>
          <a:noFill/>
          <a:ln/>
        </p:spPr>
        <p:txBody>
          <a:bodyPr wrap="none" lIns="0" tIns="0" rIns="0" bIns="0" rtlCol="0" anchor="t"/>
          <a:lstStyle/>
          <a:p>
            <a:pPr marL="0" indent="0" algn="l">
              <a:lnSpc>
                <a:spcPts val="215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Bad Loan</a:t>
            </a:r>
            <a:endParaRPr lang="en-US" dirty="0">
              <a:latin typeface="Times New Roman" panose="02020603050405020304" pitchFamily="18" charset="0"/>
              <a:cs typeface="Times New Roman" panose="02020603050405020304" pitchFamily="18" charset="0"/>
            </a:endParaRPr>
          </a:p>
        </p:txBody>
      </p:sp>
      <p:sp>
        <p:nvSpPr>
          <p:cNvPr id="13" name="Shape 11"/>
          <p:cNvSpPr/>
          <p:nvPr/>
        </p:nvSpPr>
        <p:spPr>
          <a:xfrm>
            <a:off x="7567493" y="2114431"/>
            <a:ext cx="451247" cy="451247"/>
          </a:xfrm>
          <a:prstGeom prst="roundRect">
            <a:avLst>
              <a:gd name="adj" fmla="val 66684"/>
            </a:avLst>
          </a:prstGeom>
          <a:solidFill>
            <a:srgbClr val="0A081B"/>
          </a:solidFill>
          <a:ln w="22860">
            <a:solidFill>
              <a:srgbClr val="16FFBB"/>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4" name="Text 12"/>
          <p:cNvSpPr/>
          <p:nvPr/>
        </p:nvSpPr>
        <p:spPr>
          <a:xfrm>
            <a:off x="8219242" y="2179558"/>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Bad Loan Application Percentage</a:t>
            </a:r>
            <a:endParaRPr lang="en-US" dirty="0">
              <a:latin typeface="Times New Roman" panose="02020603050405020304" pitchFamily="18" charset="0"/>
              <a:cs typeface="Times New Roman" panose="02020603050405020304" pitchFamily="18" charset="0"/>
            </a:endParaRPr>
          </a:p>
        </p:txBody>
      </p:sp>
      <p:sp>
        <p:nvSpPr>
          <p:cNvPr id="15" name="Shape 13"/>
          <p:cNvSpPr/>
          <p:nvPr/>
        </p:nvSpPr>
        <p:spPr>
          <a:xfrm>
            <a:off x="7567493" y="2966799"/>
            <a:ext cx="451247" cy="451247"/>
          </a:xfrm>
          <a:prstGeom prst="roundRect">
            <a:avLst>
              <a:gd name="adj" fmla="val 66684"/>
            </a:avLst>
          </a:prstGeom>
          <a:solidFill>
            <a:srgbClr val="0A081B"/>
          </a:solidFill>
          <a:ln w="22860">
            <a:solidFill>
              <a:srgbClr val="29DDDA"/>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6" name="Text 14"/>
          <p:cNvSpPr/>
          <p:nvPr/>
        </p:nvSpPr>
        <p:spPr>
          <a:xfrm>
            <a:off x="8219242" y="3031927"/>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Bad Loan Applications</a:t>
            </a:r>
            <a:endParaRPr lang="en-US" dirty="0">
              <a:latin typeface="Times New Roman" panose="02020603050405020304" pitchFamily="18" charset="0"/>
              <a:cs typeface="Times New Roman" panose="02020603050405020304" pitchFamily="18" charset="0"/>
            </a:endParaRPr>
          </a:p>
        </p:txBody>
      </p:sp>
      <p:sp>
        <p:nvSpPr>
          <p:cNvPr id="17" name="Shape 15"/>
          <p:cNvSpPr/>
          <p:nvPr/>
        </p:nvSpPr>
        <p:spPr>
          <a:xfrm>
            <a:off x="7567493" y="3819168"/>
            <a:ext cx="451247" cy="451247"/>
          </a:xfrm>
          <a:prstGeom prst="roundRect">
            <a:avLst>
              <a:gd name="adj" fmla="val 66684"/>
            </a:avLst>
          </a:prstGeom>
          <a:solidFill>
            <a:srgbClr val="0A081B"/>
          </a:solidFill>
          <a:ln w="22860">
            <a:solidFill>
              <a:srgbClr val="37A7E7"/>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8" name="Text 16"/>
          <p:cNvSpPr/>
          <p:nvPr/>
        </p:nvSpPr>
        <p:spPr>
          <a:xfrm>
            <a:off x="8219242" y="3884295"/>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Bad Loan Funded Amount</a:t>
            </a:r>
            <a:endParaRPr lang="en-US" dirty="0">
              <a:latin typeface="Times New Roman" panose="02020603050405020304" pitchFamily="18" charset="0"/>
              <a:cs typeface="Times New Roman" panose="02020603050405020304" pitchFamily="18" charset="0"/>
            </a:endParaRPr>
          </a:p>
        </p:txBody>
      </p:sp>
      <p:sp>
        <p:nvSpPr>
          <p:cNvPr id="19" name="Shape 17"/>
          <p:cNvSpPr/>
          <p:nvPr/>
        </p:nvSpPr>
        <p:spPr>
          <a:xfrm>
            <a:off x="7567493" y="4671536"/>
            <a:ext cx="451247" cy="451247"/>
          </a:xfrm>
          <a:prstGeom prst="roundRect">
            <a:avLst>
              <a:gd name="adj" fmla="val 66684"/>
            </a:avLst>
          </a:prstGeom>
          <a:solidFill>
            <a:srgbClr val="0A081B"/>
          </a:solidFill>
          <a:ln w="22860">
            <a:solidFill>
              <a:srgbClr val="091231"/>
            </a:solidFill>
            <a:prstDash val="solid"/>
          </a:ln>
        </p:spPr>
        <p: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0" name="Text 18"/>
          <p:cNvSpPr/>
          <p:nvPr/>
        </p:nvSpPr>
        <p:spPr>
          <a:xfrm>
            <a:off x="8219242" y="4736663"/>
            <a:ext cx="5616416" cy="320992"/>
          </a:xfrm>
          <a:prstGeom prst="rect">
            <a:avLst/>
          </a:prstGeom>
          <a:noFill/>
          <a:ln/>
        </p:spPr>
        <p:txBody>
          <a:bodyPr wrap="non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Bad Loan Total Received Amount</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802362" y="5649278"/>
            <a:ext cx="3649028" cy="445651"/>
          </a:xfrm>
          <a:prstGeom prst="rect">
            <a:avLst/>
          </a:prstGeom>
          <a:noFill/>
          <a:ln/>
        </p:spPr>
        <p:txBody>
          <a:bodyPr wrap="none" lIns="0" tIns="0" rIns="0" bIns="0" rtlCol="0" anchor="t"/>
          <a:lstStyle/>
          <a:p>
            <a:pPr marL="0" indent="0" algn="l">
              <a:lnSpc>
                <a:spcPts val="35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Loan Status Grid View</a:t>
            </a:r>
            <a:endParaRPr lang="en-US" sz="3600" dirty="0">
              <a:latin typeface="Times New Roman" panose="02020603050405020304" pitchFamily="18" charset="0"/>
              <a:cs typeface="Times New Roman" panose="02020603050405020304" pitchFamily="18" charset="0"/>
            </a:endParaRPr>
          </a:p>
        </p:txBody>
      </p:sp>
      <p:sp>
        <p:nvSpPr>
          <p:cNvPr id="22" name="Text 20"/>
          <p:cNvSpPr/>
          <p:nvPr/>
        </p:nvSpPr>
        <p:spPr>
          <a:xfrm>
            <a:off x="802362" y="6395799"/>
            <a:ext cx="13025676" cy="1283970"/>
          </a:xfrm>
          <a:prstGeom prst="rect">
            <a:avLst/>
          </a:prstGeom>
          <a:noFill/>
          <a:ln/>
        </p:spPr>
        <p:txBody>
          <a:bodyPr wrap="square" lIns="0" tIns="0" rIns="0" bIns="0" rtlCol="0" anchor="t"/>
          <a:lstStyle/>
          <a:p>
            <a:pPr marL="0" indent="0" algn="l">
              <a:lnSpc>
                <a:spcPts val="250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In order to gain a comprehensive overview of our lending operations and monitor the performance of loans, we aim to create a grid view report categorized by 'Loan Status.’ By providing insights into metrics such as 'Total Loan Applications,' 'Total Funded Amount,' 'Total Amount Received,' 'Month-to-Date (MTD) Funded Amount,' 'MTD Amount Received,' 'Average Interest Rate,' and 'Average Debt-to-Income Ratio (DTI),' this grid view will empower us to make data-driven decisions and assess the health of our loan portfolio.</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03139483-34D9-4C79-1CF2-4CDD9BF1A98F}"/>
              </a:ext>
            </a:extLst>
          </p:cNvPr>
          <p:cNvPicPr>
            <a:picLocks noChangeAspect="1"/>
          </p:cNvPicPr>
          <p:nvPr/>
        </p:nvPicPr>
        <p:blipFill>
          <a:blip r:embed="rId3"/>
          <a:stretch>
            <a:fillRect/>
          </a:stretch>
        </p:blipFill>
        <p:spPr>
          <a:xfrm>
            <a:off x="12886686" y="7706558"/>
            <a:ext cx="1638529" cy="4326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57620-0AF8-455F-5C13-1F167C4C108F}"/>
              </a:ext>
            </a:extLst>
          </p:cNvPr>
          <p:cNvSpPr txBox="1"/>
          <p:nvPr/>
        </p:nvSpPr>
        <p:spPr>
          <a:xfrm>
            <a:off x="673240" y="340475"/>
            <a:ext cx="7315200" cy="634661"/>
          </a:xfrm>
          <a:prstGeom prst="rect">
            <a:avLst/>
          </a:prstGeom>
          <a:noFill/>
        </p:spPr>
        <p:txBody>
          <a:bodyPr wrap="square">
            <a:spAutoFit/>
          </a:bodyPr>
          <a:lstStyle/>
          <a:p>
            <a:pPr marL="0" indent="0" algn="l">
              <a:lnSpc>
                <a:spcPts val="435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Summary Dashboard</a:t>
            </a:r>
            <a:endParaRPr lang="en-US"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8B729D-900A-42AF-CC4E-D615F3DA78DA}"/>
              </a:ext>
            </a:extLst>
          </p:cNvPr>
          <p:cNvPicPr>
            <a:picLocks noChangeAspect="1"/>
          </p:cNvPicPr>
          <p:nvPr/>
        </p:nvPicPr>
        <p:blipFill>
          <a:blip r:embed="rId2"/>
          <a:stretch>
            <a:fillRect/>
          </a:stretch>
        </p:blipFill>
        <p:spPr>
          <a:xfrm>
            <a:off x="961268" y="1066294"/>
            <a:ext cx="12346123" cy="6671578"/>
          </a:xfrm>
          <a:prstGeom prst="rect">
            <a:avLst/>
          </a:prstGeom>
        </p:spPr>
      </p:pic>
      <p:pic>
        <p:nvPicPr>
          <p:cNvPr id="6" name="Picture 5">
            <a:extLst>
              <a:ext uri="{FF2B5EF4-FFF2-40B4-BE49-F238E27FC236}">
                <a16:creationId xmlns:a16="http://schemas.microsoft.com/office/drawing/2014/main" id="{29FA3A43-9B43-AB8D-EF4E-D9CDD7B62D78}"/>
              </a:ext>
            </a:extLst>
          </p:cNvPr>
          <p:cNvPicPr>
            <a:picLocks noChangeAspect="1"/>
          </p:cNvPicPr>
          <p:nvPr/>
        </p:nvPicPr>
        <p:blipFill>
          <a:blip r:embed="rId3"/>
          <a:stretch>
            <a:fillRect/>
          </a:stretch>
        </p:blipFill>
        <p:spPr>
          <a:xfrm>
            <a:off x="12886686" y="7706558"/>
            <a:ext cx="1638529" cy="432607"/>
          </a:xfrm>
          <a:prstGeom prst="rect">
            <a:avLst/>
          </a:prstGeom>
        </p:spPr>
      </p:pic>
    </p:spTree>
    <p:extLst>
      <p:ext uri="{BB962C8B-B14F-4D97-AF65-F5344CB8AC3E}">
        <p14:creationId xmlns:p14="http://schemas.microsoft.com/office/powerpoint/2010/main" val="254734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1035" y="454462"/>
            <a:ext cx="4492466" cy="459105"/>
          </a:xfrm>
          <a:prstGeom prst="rect">
            <a:avLst/>
          </a:prstGeom>
          <a:noFill/>
          <a:ln/>
        </p:spPr>
        <p:txBody>
          <a:bodyPr wrap="none" lIns="0" tIns="0" rIns="0" bIns="0" rtlCol="0" anchor="t"/>
          <a:lstStyle/>
          <a:p>
            <a:pPr marL="0" indent="0" algn="l">
              <a:lnSpc>
                <a:spcPts val="36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DASHBOARD 2: OVERVIEW</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661035" y="1161455"/>
            <a:ext cx="2937986" cy="367308"/>
          </a:xfrm>
          <a:prstGeom prst="rect">
            <a:avLst/>
          </a:prstGeom>
          <a:noFill/>
          <a:ln/>
        </p:spPr>
        <p:txBody>
          <a:bodyPr wrap="none" lIns="0" tIns="0" rIns="0" bIns="0" rtlCol="0" anchor="t"/>
          <a:lstStyle/>
          <a:p>
            <a:pPr marL="0" indent="0" algn="l">
              <a:lnSpc>
                <a:spcPts val="285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CHARTS</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61035" y="1776651"/>
            <a:ext cx="371832" cy="371832"/>
          </a:xfrm>
          <a:prstGeom prst="roundRect">
            <a:avLst>
              <a:gd name="adj" fmla="val 66670"/>
            </a:avLst>
          </a:prstGeom>
          <a:solidFill>
            <a:srgbClr val="0A081B"/>
          </a:solidFill>
          <a:ln w="15240">
            <a:solidFill>
              <a:srgbClr val="16FFBB"/>
            </a:solidFill>
            <a:prstDash val="solid"/>
          </a:ln>
        </p:spPr>
      </p:sp>
      <p:sp>
        <p:nvSpPr>
          <p:cNvPr id="5" name="Text 3"/>
          <p:cNvSpPr/>
          <p:nvPr/>
        </p:nvSpPr>
        <p:spPr>
          <a:xfrm>
            <a:off x="736759" y="1824811"/>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198126" y="1833443"/>
            <a:ext cx="3552349"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Monthly Trends by Issue Date (Line Chart)</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198126" y="2161937"/>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To identify seasonality and long-term trends in lending activities</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661035" y="2756773"/>
            <a:ext cx="371832" cy="371832"/>
          </a:xfrm>
          <a:prstGeom prst="roundRect">
            <a:avLst>
              <a:gd name="adj" fmla="val 66670"/>
            </a:avLst>
          </a:prstGeom>
          <a:solidFill>
            <a:srgbClr val="0A081B"/>
          </a:solidFill>
          <a:ln w="15240">
            <a:solidFill>
              <a:srgbClr val="29DDDA"/>
            </a:solidFill>
            <a:prstDash val="solid"/>
          </a:ln>
        </p:spPr>
      </p:sp>
      <p:sp>
        <p:nvSpPr>
          <p:cNvPr id="9" name="Text 7"/>
          <p:cNvSpPr/>
          <p:nvPr/>
        </p:nvSpPr>
        <p:spPr>
          <a:xfrm>
            <a:off x="736759" y="2804934"/>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1198126" y="2813566"/>
            <a:ext cx="3293864"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Regional Analysis by State (Filled Map)</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198126" y="3142059"/>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To identify regions with significant lending activity and assess regional disparities</a:t>
            </a:r>
            <a:endParaRPr lang="en-US" dirty="0">
              <a:latin typeface="Times New Roman" panose="02020603050405020304" pitchFamily="18" charset="0"/>
              <a:cs typeface="Times New Roman" panose="02020603050405020304" pitchFamily="18" charset="0"/>
            </a:endParaRPr>
          </a:p>
        </p:txBody>
      </p:sp>
      <p:sp>
        <p:nvSpPr>
          <p:cNvPr id="12" name="Shape 10"/>
          <p:cNvSpPr/>
          <p:nvPr/>
        </p:nvSpPr>
        <p:spPr>
          <a:xfrm>
            <a:off x="661035" y="3736896"/>
            <a:ext cx="371832" cy="371832"/>
          </a:xfrm>
          <a:prstGeom prst="roundRect">
            <a:avLst>
              <a:gd name="adj" fmla="val 66670"/>
            </a:avLst>
          </a:prstGeom>
          <a:solidFill>
            <a:srgbClr val="0A081B"/>
          </a:solidFill>
          <a:ln w="15240">
            <a:solidFill>
              <a:srgbClr val="37A7E7"/>
            </a:solidFill>
            <a:prstDash val="solid"/>
          </a:ln>
        </p:spPr>
      </p:sp>
      <p:sp>
        <p:nvSpPr>
          <p:cNvPr id="13" name="Text 11"/>
          <p:cNvSpPr/>
          <p:nvPr/>
        </p:nvSpPr>
        <p:spPr>
          <a:xfrm>
            <a:off x="736759" y="3785056"/>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1198126" y="3793688"/>
            <a:ext cx="2860953"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Loan Term Analysis (Donut Chart)</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1198126" y="4122182"/>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To allow the client to understand the distribution of loans across various term lengths.</a:t>
            </a:r>
            <a:endParaRPr lang="en-US" dirty="0">
              <a:latin typeface="Times New Roman" panose="02020603050405020304" pitchFamily="18" charset="0"/>
              <a:cs typeface="Times New Roman" panose="02020603050405020304" pitchFamily="18" charset="0"/>
            </a:endParaRPr>
          </a:p>
        </p:txBody>
      </p:sp>
      <p:sp>
        <p:nvSpPr>
          <p:cNvPr id="16" name="Shape 14"/>
          <p:cNvSpPr/>
          <p:nvPr/>
        </p:nvSpPr>
        <p:spPr>
          <a:xfrm>
            <a:off x="661035" y="4717018"/>
            <a:ext cx="371832" cy="371832"/>
          </a:xfrm>
          <a:prstGeom prst="roundRect">
            <a:avLst>
              <a:gd name="adj" fmla="val 66670"/>
            </a:avLst>
          </a:prstGeom>
          <a:solidFill>
            <a:srgbClr val="0A081B"/>
          </a:solidFill>
          <a:ln w="15240">
            <a:solidFill>
              <a:srgbClr val="091231"/>
            </a:solidFill>
            <a:prstDash val="solid"/>
          </a:ln>
        </p:spPr>
      </p:sp>
      <p:sp>
        <p:nvSpPr>
          <p:cNvPr id="17" name="Text 15"/>
          <p:cNvSpPr/>
          <p:nvPr/>
        </p:nvSpPr>
        <p:spPr>
          <a:xfrm>
            <a:off x="736759" y="4765179"/>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1198126" y="4773811"/>
            <a:ext cx="3222546"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Employee Length Analysis (Bar Chart)</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1198126" y="5102304"/>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How lending metrics are distributed among borrowers with different employment lengths, helping us assess the impact of employment history on loan applications.</a:t>
            </a:r>
            <a:endParaRPr lang="en-US" dirty="0">
              <a:latin typeface="Times New Roman" panose="02020603050405020304" pitchFamily="18" charset="0"/>
              <a:cs typeface="Times New Roman" panose="02020603050405020304" pitchFamily="18" charset="0"/>
            </a:endParaRPr>
          </a:p>
        </p:txBody>
      </p:sp>
      <p:sp>
        <p:nvSpPr>
          <p:cNvPr id="20" name="Shape 18"/>
          <p:cNvSpPr/>
          <p:nvPr/>
        </p:nvSpPr>
        <p:spPr>
          <a:xfrm>
            <a:off x="661035" y="5697141"/>
            <a:ext cx="371832" cy="371832"/>
          </a:xfrm>
          <a:prstGeom prst="roundRect">
            <a:avLst>
              <a:gd name="adj" fmla="val 66670"/>
            </a:avLst>
          </a:prstGeom>
          <a:solidFill>
            <a:srgbClr val="0A081B"/>
          </a:solidFill>
          <a:ln w="15240">
            <a:solidFill>
              <a:srgbClr val="16FFBB"/>
            </a:solidFill>
            <a:prstDash val="solid"/>
          </a:ln>
        </p:spPr>
      </p:sp>
      <p:sp>
        <p:nvSpPr>
          <p:cNvPr id="21" name="Text 19"/>
          <p:cNvSpPr/>
          <p:nvPr/>
        </p:nvSpPr>
        <p:spPr>
          <a:xfrm>
            <a:off x="736759" y="5745301"/>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1198126" y="5753933"/>
            <a:ext cx="3172539"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Loan Purpose Breakdown (Bar Chart)</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1198126" y="6082427"/>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Will provide a visual breakdown of loan metrics based on the stated purposes of loans, aiding in the understanding of the primary reasons borrowers seek financing.</a:t>
            </a:r>
            <a:endParaRPr lang="en-US" dirty="0">
              <a:latin typeface="Times New Roman" panose="02020603050405020304" pitchFamily="18" charset="0"/>
              <a:cs typeface="Times New Roman" panose="02020603050405020304" pitchFamily="18" charset="0"/>
            </a:endParaRPr>
          </a:p>
        </p:txBody>
      </p:sp>
      <p:sp>
        <p:nvSpPr>
          <p:cNvPr id="24" name="Shape 22"/>
          <p:cNvSpPr/>
          <p:nvPr/>
        </p:nvSpPr>
        <p:spPr>
          <a:xfrm>
            <a:off x="661035" y="6677263"/>
            <a:ext cx="371832" cy="371832"/>
          </a:xfrm>
          <a:prstGeom prst="roundRect">
            <a:avLst>
              <a:gd name="adj" fmla="val 66670"/>
            </a:avLst>
          </a:prstGeom>
          <a:solidFill>
            <a:srgbClr val="0A081B"/>
          </a:solidFill>
          <a:ln w="15240">
            <a:solidFill>
              <a:srgbClr val="29DDDA"/>
            </a:solidFill>
            <a:prstDash val="solid"/>
          </a:ln>
        </p:spPr>
      </p:sp>
      <p:sp>
        <p:nvSpPr>
          <p:cNvPr id="25" name="Text 23"/>
          <p:cNvSpPr/>
          <p:nvPr/>
        </p:nvSpPr>
        <p:spPr>
          <a:xfrm>
            <a:off x="736759" y="6725424"/>
            <a:ext cx="220266" cy="275392"/>
          </a:xfrm>
          <a:prstGeom prst="rect">
            <a:avLst/>
          </a:prstGeom>
          <a:noFill/>
          <a:ln/>
        </p:spPr>
        <p:txBody>
          <a:bodyPr wrap="none" lIns="0" tIns="0" rIns="0" bIns="0" rtlCol="0" anchor="t"/>
          <a:lstStyle/>
          <a:p>
            <a:pPr marL="0" indent="0" algn="ctr">
              <a:lnSpc>
                <a:spcPts val="17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p:txBody>
      </p:sp>
      <p:sp>
        <p:nvSpPr>
          <p:cNvPr id="26" name="Text 24"/>
          <p:cNvSpPr/>
          <p:nvPr/>
        </p:nvSpPr>
        <p:spPr>
          <a:xfrm>
            <a:off x="1198126" y="6734056"/>
            <a:ext cx="3214092" cy="229433"/>
          </a:xfrm>
          <a:prstGeom prst="rect">
            <a:avLst/>
          </a:prstGeom>
          <a:noFill/>
          <a:ln/>
        </p:spPr>
        <p:txBody>
          <a:bodyPr wrap="none" lIns="0" tIns="0" rIns="0" bIns="0" rtlCol="0" anchor="t"/>
          <a:lstStyle/>
          <a:p>
            <a:pPr marL="0" indent="0" algn="l">
              <a:lnSpc>
                <a:spcPts val="1800"/>
              </a:lnSpc>
              <a:buNone/>
            </a:pPr>
            <a:r>
              <a:rPr lang="en-US" b="1" dirty="0">
                <a:solidFill>
                  <a:srgbClr val="E0E4E6"/>
                </a:solidFill>
                <a:latin typeface="Times New Roman" panose="02020603050405020304" pitchFamily="18" charset="0"/>
                <a:ea typeface="Spline Sans Bold" pitchFamily="34" charset="-122"/>
                <a:cs typeface="Times New Roman" panose="02020603050405020304" pitchFamily="18" charset="0"/>
              </a:rPr>
              <a:t>Home Ownership Analysis (Tree Map)</a:t>
            </a:r>
            <a:endParaRPr lang="en-US" dirty="0">
              <a:latin typeface="Times New Roman" panose="02020603050405020304" pitchFamily="18" charset="0"/>
              <a:cs typeface="Times New Roman" panose="02020603050405020304" pitchFamily="18" charset="0"/>
            </a:endParaRPr>
          </a:p>
        </p:txBody>
      </p:sp>
      <p:sp>
        <p:nvSpPr>
          <p:cNvPr id="27" name="Text 25"/>
          <p:cNvSpPr/>
          <p:nvPr/>
        </p:nvSpPr>
        <p:spPr>
          <a:xfrm>
            <a:off x="1198126" y="7062549"/>
            <a:ext cx="12771239"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For a hierarchical view of how home ownership impacts loan applications and disbursements.</a:t>
            </a:r>
            <a:endParaRPr lang="en-US" dirty="0">
              <a:latin typeface="Times New Roman" panose="02020603050405020304" pitchFamily="18" charset="0"/>
              <a:cs typeface="Times New Roman" panose="02020603050405020304" pitchFamily="18" charset="0"/>
            </a:endParaRPr>
          </a:p>
        </p:txBody>
      </p:sp>
      <p:sp>
        <p:nvSpPr>
          <p:cNvPr id="28" name="Text 26"/>
          <p:cNvSpPr/>
          <p:nvPr/>
        </p:nvSpPr>
        <p:spPr>
          <a:xfrm>
            <a:off x="661035" y="7512725"/>
            <a:ext cx="13308330" cy="264319"/>
          </a:xfrm>
          <a:prstGeom prst="rect">
            <a:avLst/>
          </a:prstGeom>
          <a:noFill/>
          <a:ln/>
        </p:spPr>
        <p:txBody>
          <a:bodyPr wrap="none" lIns="0" tIns="0" rIns="0" bIns="0" rtlCol="0" anchor="t"/>
          <a:lstStyle/>
          <a:p>
            <a:pPr marL="0" indent="0" algn="l">
              <a:lnSpc>
                <a:spcPts val="20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Metrics to be shown: 'Total Loan Applications,' 'Total Funded Amount,' and 'Total Amount Received'</a:t>
            </a:r>
            <a:endParaRPr lang="en-US"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6EEA6946-5DBC-135F-33E6-009FDF07BAF1}"/>
              </a:ext>
            </a:extLst>
          </p:cNvPr>
          <p:cNvPicPr>
            <a:picLocks noChangeAspect="1"/>
          </p:cNvPicPr>
          <p:nvPr/>
        </p:nvPicPr>
        <p:blipFill>
          <a:blip r:embed="rId3"/>
          <a:stretch>
            <a:fillRect/>
          </a:stretch>
        </p:blipFill>
        <p:spPr>
          <a:xfrm>
            <a:off x="12886686" y="7706558"/>
            <a:ext cx="1638529" cy="4326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DBE70-D29F-95B6-089B-9C4440D924E2}"/>
              </a:ext>
            </a:extLst>
          </p:cNvPr>
          <p:cNvPicPr>
            <a:picLocks noChangeAspect="1"/>
          </p:cNvPicPr>
          <p:nvPr/>
        </p:nvPicPr>
        <p:blipFill>
          <a:blip r:embed="rId2"/>
          <a:stretch>
            <a:fillRect/>
          </a:stretch>
        </p:blipFill>
        <p:spPr>
          <a:xfrm>
            <a:off x="955515" y="628163"/>
            <a:ext cx="12336597" cy="6973273"/>
          </a:xfrm>
          <a:prstGeom prst="rect">
            <a:avLst/>
          </a:prstGeom>
        </p:spPr>
      </p:pic>
      <p:pic>
        <p:nvPicPr>
          <p:cNvPr id="4" name="Picture 3">
            <a:extLst>
              <a:ext uri="{FF2B5EF4-FFF2-40B4-BE49-F238E27FC236}">
                <a16:creationId xmlns:a16="http://schemas.microsoft.com/office/drawing/2014/main" id="{0190F162-FFAB-8CFC-55BE-EAEA17E3A6CB}"/>
              </a:ext>
            </a:extLst>
          </p:cNvPr>
          <p:cNvPicPr>
            <a:picLocks noChangeAspect="1"/>
          </p:cNvPicPr>
          <p:nvPr/>
        </p:nvPicPr>
        <p:blipFill>
          <a:blip r:embed="rId3"/>
          <a:stretch>
            <a:fillRect/>
          </a:stretch>
        </p:blipFill>
        <p:spPr>
          <a:xfrm>
            <a:off x="12886686" y="7706558"/>
            <a:ext cx="1638529" cy="432607"/>
          </a:xfrm>
          <a:prstGeom prst="rect">
            <a:avLst/>
          </a:prstGeom>
        </p:spPr>
      </p:pic>
    </p:spTree>
    <p:extLst>
      <p:ext uri="{BB962C8B-B14F-4D97-AF65-F5344CB8AC3E}">
        <p14:creationId xmlns:p14="http://schemas.microsoft.com/office/powerpoint/2010/main" val="331938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310045"/>
            <a:ext cx="5386388" cy="611981"/>
          </a:xfrm>
          <a:prstGeom prst="rect">
            <a:avLst/>
          </a:prstGeom>
          <a:noFill/>
          <a:ln/>
        </p:spPr>
        <p:txBody>
          <a:bodyPr wrap="none" lIns="0" tIns="0" rIns="0" bIns="0" rtlCol="0" anchor="t"/>
          <a:lstStyle/>
          <a:p>
            <a:pPr marL="0" indent="0" algn="l">
              <a:lnSpc>
                <a:spcPts val="48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DASHBOARD 3: DETAILS</a:t>
            </a:r>
            <a:endParaRPr lang="en-US" sz="3600" dirty="0">
              <a:latin typeface="Times New Roman" panose="02020603050405020304" pitchFamily="18" charset="0"/>
              <a:cs typeface="Times New Roman" panose="02020603050405020304" pitchFamily="18" charset="0"/>
            </a:endParaRPr>
          </a:p>
        </p:txBody>
      </p:sp>
      <p:sp>
        <p:nvSpPr>
          <p:cNvPr id="4" name="Text 1"/>
          <p:cNvSpPr/>
          <p:nvPr/>
        </p:nvSpPr>
        <p:spPr>
          <a:xfrm>
            <a:off x="881063" y="2252424"/>
            <a:ext cx="3916323" cy="489466"/>
          </a:xfrm>
          <a:prstGeom prst="rect">
            <a:avLst/>
          </a:prstGeom>
          <a:noFill/>
          <a:ln/>
        </p:spPr>
        <p:txBody>
          <a:bodyPr wrap="none" lIns="0" tIns="0" rIns="0" bIns="0" rtlCol="0" anchor="t"/>
          <a:lstStyle/>
          <a:p>
            <a:pPr marL="0" indent="0" algn="l">
              <a:lnSpc>
                <a:spcPts val="385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GRID</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881063" y="3072289"/>
            <a:ext cx="7381875" cy="1409700"/>
          </a:xfrm>
          <a:prstGeom prst="rect">
            <a:avLst/>
          </a:prstGeom>
          <a:noFill/>
          <a:ln/>
        </p:spPr>
        <p:txBody>
          <a:bodyPr wrap="squar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Need for a comprehensive 'Details Dashboard' that provides a consolidated view of all the essential information within our loan data. This Details Dashboard aims to offer a holistic snapshot of key loan-related metrics and data points, enabling users to access critical information efficiently.</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881063" y="4812387"/>
            <a:ext cx="2937153" cy="367070"/>
          </a:xfrm>
          <a:prstGeom prst="rect">
            <a:avLst/>
          </a:prstGeom>
          <a:noFill/>
          <a:ln/>
        </p:spPr>
        <p:txBody>
          <a:bodyPr wrap="none" lIns="0" tIns="0" rIns="0" bIns="0" rtlCol="0" anchor="t"/>
          <a:lstStyle/>
          <a:p>
            <a:pPr marL="0" indent="0" algn="l">
              <a:lnSpc>
                <a:spcPts val="2850"/>
              </a:lnSpc>
              <a:buNone/>
            </a:pPr>
            <a:r>
              <a:rPr lang="en-US" b="1" dirty="0">
                <a:solidFill>
                  <a:srgbClr val="F0FCFF"/>
                </a:solidFill>
                <a:latin typeface="Times New Roman" panose="02020603050405020304" pitchFamily="18" charset="0"/>
                <a:ea typeface="Spline Sans Bold" pitchFamily="34" charset="-122"/>
                <a:cs typeface="Times New Roman" panose="02020603050405020304" pitchFamily="18" charset="0"/>
              </a:rPr>
              <a:t>Objective:</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881063" y="5509855"/>
            <a:ext cx="7381875" cy="1409700"/>
          </a:xfrm>
          <a:prstGeom prst="rect">
            <a:avLst/>
          </a:prstGeom>
          <a:noFill/>
          <a:ln/>
        </p:spPr>
        <p:txBody>
          <a:bodyPr wrap="square" lIns="0" tIns="0" rIns="0" bIns="0" rtlCol="0" anchor="t"/>
          <a:lstStyle/>
          <a:p>
            <a:pPr marL="0" indent="0" algn="l">
              <a:lnSpc>
                <a:spcPts val="2750"/>
              </a:lnSpc>
              <a:buNone/>
            </a:pPr>
            <a:r>
              <a:rPr lang="en-US" dirty="0">
                <a:solidFill>
                  <a:srgbClr val="E0E4E6"/>
                </a:solidFill>
                <a:latin typeface="Times New Roman" panose="02020603050405020304" pitchFamily="18" charset="0"/>
                <a:ea typeface="Barlow" pitchFamily="34" charset="-122"/>
                <a:cs typeface="Times New Roman" panose="02020603050405020304" pitchFamily="18" charset="0"/>
              </a:rPr>
              <a:t>The primary objective of the Details Dashboard is to provide a comprehensive and user-friendly interface for accessing vital loan data. It will serve as a one-stop solution for users seeking detailed insights into our loan portfolio, borrower profiles, and loan performance.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1162</Words>
  <Application>Microsoft Office PowerPoint</Application>
  <PresentationFormat>Custom</PresentationFormat>
  <Paragraphs>139</Paragraphs>
  <Slides>15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Datta Sai Raipally</dc:creator>
  <cp:lastModifiedBy>vigneshwarr208@outlook.com</cp:lastModifiedBy>
  <cp:revision>2</cp:revision>
  <dcterms:created xsi:type="dcterms:W3CDTF">2025-06-20T07:13:46Z</dcterms:created>
  <dcterms:modified xsi:type="dcterms:W3CDTF">2025-06-20T11:02:55Z</dcterms:modified>
</cp:coreProperties>
</file>